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5" r:id="rId1"/>
    <p:sldMasterId id="2147484180" r:id="rId2"/>
    <p:sldMasterId id="2147484182" r:id="rId3"/>
    <p:sldMasterId id="2147485737" r:id="rId4"/>
    <p:sldMasterId id="2147485752" r:id="rId5"/>
  </p:sldMasterIdLst>
  <p:notesMasterIdLst>
    <p:notesMasterId r:id="rId40"/>
  </p:notesMasterIdLst>
  <p:handoutMasterIdLst>
    <p:handoutMasterId r:id="rId41"/>
  </p:handoutMasterIdLst>
  <p:sldIdLst>
    <p:sldId id="863" r:id="rId6"/>
    <p:sldId id="1153" r:id="rId7"/>
    <p:sldId id="1377" r:id="rId8"/>
    <p:sldId id="1481" r:id="rId9"/>
    <p:sldId id="1378" r:id="rId10"/>
    <p:sldId id="1381" r:id="rId11"/>
    <p:sldId id="1379" r:id="rId12"/>
    <p:sldId id="1380" r:id="rId13"/>
    <p:sldId id="1382" r:id="rId14"/>
    <p:sldId id="1383" r:id="rId15"/>
    <p:sldId id="1384" r:id="rId16"/>
    <p:sldId id="1385" r:id="rId17"/>
    <p:sldId id="1345" r:id="rId18"/>
    <p:sldId id="1387" r:id="rId19"/>
    <p:sldId id="1467" r:id="rId20"/>
    <p:sldId id="1494" r:id="rId21"/>
    <p:sldId id="1393" r:id="rId22"/>
    <p:sldId id="1394" r:id="rId23"/>
    <p:sldId id="1397" r:id="rId24"/>
    <p:sldId id="1493" r:id="rId25"/>
    <p:sldId id="1483" r:id="rId26"/>
    <p:sldId id="1545" r:id="rId27"/>
    <p:sldId id="1482" r:id="rId28"/>
    <p:sldId id="1486" r:id="rId29"/>
    <p:sldId id="1495" r:id="rId30"/>
    <p:sldId id="1485" r:id="rId31"/>
    <p:sldId id="1487" r:id="rId32"/>
    <p:sldId id="1488" r:id="rId33"/>
    <p:sldId id="1489" r:id="rId34"/>
    <p:sldId id="1490" r:id="rId35"/>
    <p:sldId id="1546" r:id="rId36"/>
    <p:sldId id="1505" r:id="rId37"/>
    <p:sldId id="1478" r:id="rId38"/>
    <p:sldId id="1331" r:id="rId39"/>
  </p:sldIdLst>
  <p:sldSz cx="9144000" cy="6858000" type="letter"/>
  <p:notesSz cx="7315200" cy="96012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454">
          <p15:clr>
            <a:srgbClr val="A4A3A4"/>
          </p15:clr>
        </p15:guide>
        <p15:guide id="2" pos="307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F43C6"/>
    <a:srgbClr val="005F8E"/>
    <a:srgbClr val="FF3399"/>
    <a:srgbClr val="1EAFAD"/>
    <a:srgbClr val="9E4607"/>
    <a:srgbClr val="AE5095"/>
    <a:srgbClr val="BD0A2E"/>
    <a:srgbClr val="F8B49D"/>
    <a:srgbClr val="4AB396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4B1156A-380E-4F78-BDF5-A606A8083BF9}" styleName="Estilo Médio 4 - Ênfas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08" autoAdjust="0"/>
    <p:restoredTop sz="96405" autoAdjust="0"/>
  </p:normalViewPr>
  <p:slideViewPr>
    <p:cSldViewPr>
      <p:cViewPr>
        <p:scale>
          <a:sx n="100" d="100"/>
          <a:sy n="100" d="100"/>
        </p:scale>
        <p:origin x="2214" y="318"/>
      </p:cViewPr>
      <p:guideLst>
        <p:guide orient="horz" pos="4110"/>
        <p:guide pos="2880"/>
      </p:guideLst>
    </p:cSldViewPr>
  </p:slideViewPr>
  <p:outlineViewPr>
    <p:cViewPr>
      <p:scale>
        <a:sx n="25" d="100"/>
        <a:sy n="25" d="100"/>
      </p:scale>
      <p:origin x="0" y="1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75" d="100"/>
          <a:sy n="75" d="100"/>
        </p:scale>
        <p:origin x="2064" y="162"/>
      </p:cViewPr>
      <p:guideLst>
        <p:guide orient="horz" pos="2454"/>
        <p:guide pos="307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47" Type="http://schemas.openxmlformats.org/officeDocument/2006/relationships/customXml" Target="../customXml/item2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Relationship Id="rId48" Type="http://schemas.openxmlformats.org/officeDocument/2006/relationships/customXml" Target="../customXml/item3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customXml" Target="../customXml/item1.xml"/><Relationship Id="rId20" Type="http://schemas.openxmlformats.org/officeDocument/2006/relationships/slide" Target="slides/slide15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46" descr="top ppt">
            <a:extLst>
              <a:ext uri="{FF2B5EF4-FFF2-40B4-BE49-F238E27FC236}">
                <a16:creationId xmlns:a16="http://schemas.microsoft.com/office/drawing/2014/main" id="{5D2D1507-373D-4883-8338-68617D2B0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8" y="220663"/>
            <a:ext cx="6837362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" name="Group 147">
            <a:extLst>
              <a:ext uri="{FF2B5EF4-FFF2-40B4-BE49-F238E27FC236}">
                <a16:creationId xmlns:a16="http://schemas.microsoft.com/office/drawing/2014/main" id="{00BEB8F2-0CC2-4C6F-990D-771589F26EFD}"/>
              </a:ext>
            </a:extLst>
          </p:cNvPr>
          <p:cNvGraphicFramePr>
            <a:graphicFrameLocks noGrp="1"/>
          </p:cNvGraphicFramePr>
          <p:nvPr/>
        </p:nvGraphicFramePr>
        <p:xfrm>
          <a:off x="247650" y="8650288"/>
          <a:ext cx="6615113" cy="406400"/>
        </p:xfrm>
        <a:graphic>
          <a:graphicData uri="http://schemas.openxmlformats.org/drawingml/2006/table">
            <a:tbl>
              <a:tblPr/>
              <a:tblGrid>
                <a:gridCol w="5670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5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806700" algn="ctr"/>
                          <a:tab pos="5611813" algn="r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 pitchFamily="34" charset="0"/>
                          <a:cs typeface="Times New Roman" pitchFamily="18" charset="0"/>
                        </a:rPr>
                        <a:t>MBA </a:t>
                      </a:r>
                      <a:r>
                        <a:rPr kumimoji="0" lang="en-US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 pitchFamily="34" charset="0"/>
                          <a:cs typeface="Times New Roman" pitchFamily="18" charset="0"/>
                        </a:rPr>
                        <a:t>em</a:t>
                      </a: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 pitchFamily="34" charset="0"/>
                          <a:cs typeface="Times New Roman" pitchFamily="18" charset="0"/>
                        </a:rPr>
                        <a:t>Business Intelligence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806700" algn="ctr"/>
                          <a:tab pos="5611813" algn="r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 pitchFamily="34" charset="0"/>
                          <a:cs typeface="Times New Roman" pitchFamily="18" charset="0"/>
                        </a:rPr>
                        <a:t>R</a:t>
                      </a: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/>
                        </a:rPr>
                        <a:t>egina Claudia </a:t>
                      </a:r>
                      <a:r>
                        <a:rPr kumimoji="0" lang="en-US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quare721 BT"/>
                        </a:rPr>
                        <a:t>Cantele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quare721 BT"/>
                      </a:endParaRPr>
                    </a:p>
                  </a:txBody>
                  <a:tcPr marT="45769" marB="45769" anchor="ctr" horzOverflow="overflow">
                    <a:lnL cap="flat"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806700" algn="ctr"/>
                          <a:tab pos="5611813" algn="r"/>
                        </a:tabLst>
                      </a:pPr>
                      <a:endParaRPr kumimoji="0" lang="pt-B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769" marB="45769" anchor="ctr"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" name="Rectangle 135">
            <a:extLst>
              <a:ext uri="{FF2B5EF4-FFF2-40B4-BE49-F238E27FC236}">
                <a16:creationId xmlns:a16="http://schemas.microsoft.com/office/drawing/2014/main" id="{C679A00E-E3FA-4B5C-A364-BA02E6C1032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95713" y="8753475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pt-BR" altLang="pt-BR"/>
              <a:t>Página - </a:t>
            </a:r>
            <a:fld id="{49FDC280-D0A0-498B-AAEB-842C588A5018}" type="slidenum">
              <a:rPr lang="pt-BR" altLang="pt-BR"/>
              <a:pPr>
                <a:defRPr/>
              </a:pPr>
              <a:t>‹nº›</a:t>
            </a:fld>
            <a:r>
              <a:rPr lang="pt-BR" altLang="pt-BR"/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CCF2F651-7DEF-4CF5-98D3-C75F2FA36C1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defTabSz="762000">
              <a:defRPr sz="1000" b="0" i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FF53C36C-81EA-4A92-A1BE-20B00C27C39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 defTabSz="762000">
              <a:defRPr sz="1000" b="0" i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11FABF6D-BA67-4765-9A6C-47B1B283A4F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defTabSz="762000">
              <a:defRPr sz="1000" b="0" i="1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93506227-31EE-4141-ADE6-0DA812569F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 defTabSz="762000">
              <a:defRPr sz="1000" b="0" i="1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2D357882-4790-467F-8EBC-04C1F36AB319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F56B03B3-31FF-42C0-92B4-EDDBDF268C4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81113" y="696913"/>
            <a:ext cx="4792662" cy="3594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D525C9B-B19F-46B5-B4D7-E6471F89225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59300"/>
            <a:ext cx="5365750" cy="431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Click to edit Master text styles</a:t>
            </a:r>
          </a:p>
          <a:p>
            <a:pPr lvl="1"/>
            <a:r>
              <a:rPr lang="pt-BR" noProof="0"/>
              <a:t>Second level</a:t>
            </a:r>
          </a:p>
          <a:p>
            <a:pPr lvl="2"/>
            <a:r>
              <a:rPr lang="pt-BR" noProof="0"/>
              <a:t>Third level</a:t>
            </a:r>
          </a:p>
          <a:p>
            <a:pPr lvl="3"/>
            <a:r>
              <a:rPr lang="pt-BR" noProof="0"/>
              <a:t>Fourth level</a:t>
            </a:r>
          </a:p>
          <a:p>
            <a:pPr lvl="4"/>
            <a:r>
              <a:rPr lang="pt-BR" noProof="0"/>
              <a:t>Fifth level</a:t>
            </a:r>
          </a:p>
        </p:txBody>
      </p:sp>
      <p:sp>
        <p:nvSpPr>
          <p:cNvPr id="2056" name="Rectangle 8">
            <a:extLst>
              <a:ext uri="{FF2B5EF4-FFF2-40B4-BE49-F238E27FC236}">
                <a16:creationId xmlns:a16="http://schemas.microsoft.com/office/drawing/2014/main" id="{45A09973-6CB1-4056-A79D-BB25117CF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8213" y="8888413"/>
            <a:ext cx="673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27E61F01-F1A2-4050-A065-2F827B597615}" type="slidenum">
              <a:rPr lang="pt-BR" altLang="pt-BR" b="0" smtClean="0">
                <a:latin typeface="Book Antiqua" panose="02040602050305030304" pitchFamily="18" charset="0"/>
              </a:rPr>
              <a:pPr>
                <a:defRPr/>
              </a:pPr>
              <a:t>‹nº›</a:t>
            </a:fld>
            <a:endParaRPr lang="pt-BR" altLang="pt-BR" b="0">
              <a:latin typeface="Book Antiqua" panose="0204060205030503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30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30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357882-4790-467F-8EBC-04C1F36AB319}" type="slidenum">
              <a:rPr lang="pt-BR" altLang="pt-BR" smtClean="0"/>
              <a:pPr>
                <a:defRPr/>
              </a:pPr>
              <a:t>1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572410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</a:t>
            </a:r>
            <a:endParaRPr lang="pt-BR" dirty="0">
              <a:solidFill>
                <a:srgbClr val="FF0066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303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-it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ubuntu_python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/bin/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pt-BR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rgbClr val="FF0066"/>
              </a:solidFill>
              <a:effectLst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rgbClr val="FF0066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python3 -V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798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FROM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ubuntu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RUN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apt-get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-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update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RUN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apt-get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-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install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python3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RUN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touch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arquivo-de-boas-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vindas.txt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ubuntu_python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800" dirty="0">
                <a:solidFill>
                  <a:srgbClr val="FF0066"/>
                </a:solidFill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387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529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-it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ubuntu_python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/bin/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python3 -V</a:t>
            </a:r>
          </a:p>
          <a:p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0609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O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comando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COPY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somente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copia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arquivos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,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não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tem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suporte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para  URLs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etc</a:t>
            </a:r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ubuntu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pt-B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18.04</a:t>
            </a:r>
            <a:endParaRPr lang="pt-BR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pt-BR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update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y</a:t>
            </a:r>
            <a:endParaRPr lang="pt-BR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t-BR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install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npm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y</a:t>
            </a:r>
            <a:endParaRPr lang="pt-BR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pt-BR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Dockerfile</a:t>
            </a:r>
            <a: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/root/arquivo-host-</a:t>
            </a:r>
            <a:r>
              <a:rPr lang="pt-B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transferido.txt</a:t>
            </a:r>
            <a:endParaRPr lang="pt-BR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800" dirty="0">
                <a:solidFill>
                  <a:srgbClr val="FF0066"/>
                </a:solidFill>
              </a:rPr>
              <a:t>.</a:t>
            </a:r>
            <a:endParaRPr lang="pt-BR" dirty="0">
              <a:solidFill>
                <a:srgbClr val="FF0066"/>
              </a:solidFill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testeadd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-it teste /bin/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en-US" dirty="0" err="1">
                <a:solidFill>
                  <a:srgbClr val="FF0066"/>
                </a:solidFill>
                <a:latin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npm</a:t>
            </a:r>
            <a:r>
              <a:rPr lang="en-US" dirty="0">
                <a:solidFill>
                  <a:srgbClr val="FF0066"/>
                </a:solidFill>
                <a:latin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–v</a:t>
            </a:r>
          </a:p>
          <a:p>
            <a:endParaRPr lang="en-US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dirty="0">
                <a:solidFill>
                  <a:srgbClr val="FF0066"/>
                </a:solidFill>
                <a:latin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exit</a:t>
            </a:r>
          </a:p>
          <a:p>
            <a:endParaRPr lang="en-US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141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FROM ubuntu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EXPOSE 80/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tcp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EXPOSE 80/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udp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docker build -t teste .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docker image inspect --format='' teste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docker container run --name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testeexpose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-it teste bash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Em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outro Terminal execute: 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docker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ps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821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708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dirty="0" err="1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pt-BR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nginx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-server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800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dirty="0" err="1">
                <a:solidFill>
                  <a:srgbClr val="800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80:80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nginx</a:t>
            </a:r>
            <a:endParaRPr lang="pt-BR" altLang="pt-BR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stop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nginx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-server</a:t>
            </a:r>
          </a:p>
          <a:p>
            <a:endParaRPr lang="pt-BR" alt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nginx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-server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985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dirty="0">
                <a:solidFill>
                  <a:srgbClr val="C586C0"/>
                </a:solidFill>
                <a:latin typeface="Menlo" panose="020B0609030804020204" pitchFamily="49" charset="0"/>
              </a:rPr>
              <a:t>Crie o arquivo antes em sua máquina: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b="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echo</a:t>
            </a:r>
            <a:r>
              <a:rPr lang="pt-BR" sz="12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{ "nome": "Robert </a:t>
            </a:r>
            <a:r>
              <a:rPr lang="pt-BR" sz="1200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Plant</a:t>
            </a:r>
            <a:r>
              <a:rPr lang="pt-BR" sz="12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  "banda": "Led Zeppelin" } &gt; arquivo-</a:t>
            </a:r>
            <a:r>
              <a:rPr lang="pt-BR" sz="1200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host.json</a:t>
            </a:r>
            <a:endParaRPr lang="pt-BR" sz="1200" b="0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endParaRPr lang="pt-BR" sz="1200" b="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r>
              <a:rPr lang="en-US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ubuntu:18.04</a:t>
            </a:r>
          </a:p>
          <a:p>
            <a:endParaRPr lang="en-US" sz="1200" b="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WORKDIR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/app-java </a:t>
            </a:r>
          </a:p>
          <a:p>
            <a:endParaRPr lang="en-US" sz="1200" b="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arquivo-host.json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arquivo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-host-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transferido.json</a:t>
            </a:r>
            <a:endParaRPr lang="en-US" sz="12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pt-BR" sz="1200" b="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endParaRPr lang="pt-BR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 </a:t>
            </a:r>
            <a:r>
              <a:rPr lang="pt-BR" sz="1800" dirty="0">
                <a:solidFill>
                  <a:srgbClr val="FF0066"/>
                </a:solidFill>
              </a:rPr>
              <a:t>.</a:t>
            </a:r>
          </a:p>
          <a:p>
            <a:endParaRPr lang="pt-BR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testeworkdir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>
                <a:solidFill>
                  <a:srgbClr val="800080"/>
                </a:solidFill>
                <a:latin typeface="Trebuchet MS" panose="020B0703020202090204" pitchFamily="34" charset="0"/>
              </a:rPr>
              <a:t>-it 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 </a:t>
            </a:r>
            <a:r>
              <a:rPr lang="pt-BR" dirty="0" err="1">
                <a:solidFill>
                  <a:srgbClr val="5E948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pt-BR" dirty="0">
              <a:solidFill>
                <a:srgbClr val="5E948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sz="1200" b="0" dirty="0">
                <a:solidFill>
                  <a:srgbClr val="9CDCFE"/>
                </a:solidFill>
                <a:latin typeface="Menlo" panose="020B0609030804020204" pitchFamily="49" charset="0"/>
                <a:cs typeface="Arial" panose="020B0604020202020204" pitchFamily="34" charset="0"/>
                <a:sym typeface="Arial" panose="020B0604020202020204" pitchFamily="34" charset="0"/>
              </a:rPr>
              <a:t>docker container start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testeworkdir</a:t>
            </a:r>
            <a:r>
              <a:rPr lang="en-US" altLang="pt-BR" sz="1200" b="0" dirty="0">
                <a:solidFill>
                  <a:srgbClr val="9CDCFE"/>
                </a:solidFill>
                <a:latin typeface="Menlo" panose="020B0609030804020204" pitchFamily="49" charset="0"/>
                <a:cs typeface="Arial" panose="020B0604020202020204" pitchFamily="34" charset="0"/>
                <a:sym typeface="Arial" panose="020B0604020202020204" pitchFamily="34" charset="0"/>
              </a:rPr>
              <a:t> -</a:t>
            </a:r>
            <a:r>
              <a:rPr lang="en-US" altLang="pt-BR" sz="1200" b="0" dirty="0" err="1">
                <a:solidFill>
                  <a:srgbClr val="9CDCFE"/>
                </a:solidFill>
                <a:latin typeface="Menlo" panose="020B0609030804020204" pitchFamily="49" charset="0"/>
                <a:cs typeface="Arial" panose="020B0604020202020204" pitchFamily="34" charset="0"/>
                <a:sym typeface="Arial" panose="020B0604020202020204" pitchFamily="34" charset="0"/>
              </a:rPr>
              <a:t>i</a:t>
            </a:r>
            <a:endParaRPr lang="en-US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pt-BR" altLang="pt-BR" sz="1200" b="0" dirty="0">
              <a:solidFill>
                <a:srgbClr val="9CDCFE"/>
              </a:solidFill>
              <a:latin typeface="Menlo" panose="020B0609030804020204" pitchFamily="49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447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C6CD5E-26BD-9B45-BB2F-78648736C27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80966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O Docker limpe automaticamente o Container e remova o sistema de arquivos quando o Container for encerrado, adicione o sinalizador  --</a:t>
            </a:r>
            <a:r>
              <a:rPr lang="pt-PT" dirty="0" err="1"/>
              <a:t>rm</a:t>
            </a:r>
            <a:endParaRPr lang="pt-PT" dirty="0"/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alpine</a:t>
            </a:r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CMD ["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","Rodei na execução"]</a:t>
            </a: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docker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build -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testecmd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.</a:t>
            </a: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docker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container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run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--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rm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testecmd</a:t>
            </a:r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CMD</a:t>
            </a:r>
            <a:r>
              <a:rPr lang="pt-BR" b="0" i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b="0" i="0" dirty="0">
                <a:solidFill>
                  <a:srgbClr val="8E6FDC"/>
                </a:solidFill>
                <a:effectLst/>
                <a:latin typeface="Source Code Pro" panose="020B0509030403020204" pitchFamily="49" charset="0"/>
              </a:rPr>
              <a:t>/bin/</a:t>
            </a:r>
            <a:r>
              <a:rPr lang="pt-BR" b="0" i="0" dirty="0" err="1">
                <a:solidFill>
                  <a:srgbClr val="8E6FDC"/>
                </a:solidFill>
                <a:effectLst/>
                <a:latin typeface="Source Code Pro" panose="020B0509030403020204" pitchFamily="49" charset="0"/>
              </a:rPr>
              <a:t>bash</a:t>
            </a:r>
            <a:r>
              <a:rPr lang="pt-BR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-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</a:t>
            </a:r>
            <a:endParaRPr lang="pt-BR" b="0" i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i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4684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b="0" i="0" dirty="0">
              <a:solidFill>
                <a:srgbClr val="292929"/>
              </a:solidFill>
              <a:effectLst/>
              <a:latin typeface="source-code-pro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 https://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profjoaomenk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/Docker-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NodeJs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HelloWorld.git</a:t>
            </a:r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Docker-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NodeJs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HelloWorld</a:t>
            </a:r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nodehelloworld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</a:rPr>
              <a:t>.</a:t>
            </a: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3030:3030 --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nodehelloworld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b="0" i="0" u="sng" dirty="0">
                <a:effectLst/>
                <a:latin typeface="source-code-pro"/>
                <a:hlinkClick r:id="rId3"/>
              </a:rPr>
              <a:t>http://localhost:3030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stop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endParaRPr 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start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624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b="0" i="0" dirty="0">
              <a:solidFill>
                <a:srgbClr val="292929"/>
              </a:solidFill>
              <a:effectLst/>
              <a:latin typeface="source-code-pro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clone https://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profjoaomenk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/Docker-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NodeJs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HelloWorld.git</a:t>
            </a:r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Docker-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NodeJs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HelloWorld</a:t>
            </a:r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nodehelloworld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</a:rPr>
              <a:t>.</a:t>
            </a: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3030:3030 --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nodehelloworld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b="0" i="0" u="sng" dirty="0">
                <a:effectLst/>
                <a:latin typeface="source-code-pro"/>
                <a:hlinkClick r:id="rId3"/>
              </a:rPr>
              <a:t>http://localhost:3030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stop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endParaRPr 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1200" b="0" dirty="0">
              <a:solidFill>
                <a:srgbClr val="FF00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start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endParaRPr lang="pt-BR" sz="1200" b="0" dirty="0">
              <a:solidFill>
                <a:srgbClr val="FF0066"/>
              </a:solidFill>
              <a:effectLst/>
              <a:latin typeface="Consolas" panose="020B0609020204030204" pitchFamily="49" charset="0"/>
            </a:endParaRPr>
          </a:p>
          <a:p>
            <a:endParaRPr lang="pt-B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6686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ptoentrada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</a:rPr>
              <a:t>.</a:t>
            </a:r>
          </a:p>
          <a:p>
            <a:endParaRPr lang="pt-BR" altLang="pt-BR" sz="1200" dirty="0">
              <a:solidFill>
                <a:srgbClr val="FF0066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--name </a:t>
            </a:r>
            <a:r>
              <a:rPr lang="de-DE" altLang="pt-BR" sz="1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alpine_entry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-it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ptoentrada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</a:t>
            </a:r>
            <a:endParaRPr 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alt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en-US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BR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alpine_entry</a:t>
            </a:r>
            <a:endParaRPr lang="de-DE" altLang="pt-BR" sz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Para o “Exec form” a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chamada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deve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ser: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docker</a:t>
            </a:r>
            <a:r>
              <a:rPr lang="pt-BR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pt-BR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run</a:t>
            </a:r>
            <a:r>
              <a:rPr lang="pt-BR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-it --</a:t>
            </a:r>
            <a:r>
              <a:rPr lang="pt-BR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rm</a:t>
            </a:r>
            <a:r>
              <a:rPr lang="pt-BR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pt-BR" dirty="0" err="1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ptoentrada</a:t>
            </a:r>
            <a:endParaRPr lang="pt-BR" dirty="0">
              <a:solidFill>
                <a:srgbClr val="2FFF12"/>
              </a:solidFill>
              <a:effectLst/>
              <a:latin typeface="Andale Mono" panose="020B0509000000000004" pitchFamily="49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4925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https://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docs.docker.com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/engine/reference/builder/#understand-how-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cmd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-and-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entrypoint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-interact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879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alpine</a:t>
            </a:r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ENTRYPOINT ["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echo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 "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,"]</a:t>
            </a:r>
          </a:p>
          <a:p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CMD ["World"]</a:t>
            </a:r>
          </a:p>
          <a:p>
            <a:endParaRPr 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 </a:t>
            </a:r>
            <a:r>
              <a:rPr lang="pt-BR" sz="1200" dirty="0">
                <a:solidFill>
                  <a:srgbClr val="FF0066"/>
                </a:solidFill>
              </a:rPr>
              <a:t>.</a:t>
            </a:r>
          </a:p>
          <a:p>
            <a:endParaRPr lang="pt-BR" altLang="pt-BR" sz="1200" dirty="0">
              <a:solidFill>
                <a:srgbClr val="FF0066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--name </a:t>
            </a:r>
            <a:r>
              <a:rPr lang="de-DE" altLang="pt-BR" sz="1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appentryecmd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</a:t>
            </a:r>
          </a:p>
          <a:p>
            <a:endParaRPr lang="pt-BR" alt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appentryecmd</a:t>
            </a:r>
            <a:endParaRPr lang="de-DE" altLang="pt-BR" sz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de-DE" altLang="pt-BR" sz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--name </a:t>
            </a:r>
            <a:r>
              <a:rPr lang="de-DE" altLang="pt-BR" sz="1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appentryecmd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 </a:t>
            </a:r>
            <a:r>
              <a:rPr 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"João”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4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PT" dirty="0" err="1"/>
              <a:t>https</a:t>
            </a:r>
            <a:r>
              <a:rPr lang="pt-PT" dirty="0"/>
              <a:t>://</a:t>
            </a:r>
            <a:r>
              <a:rPr lang="pt-PT" dirty="0" err="1"/>
              <a:t>vsupalov.com</a:t>
            </a:r>
            <a:r>
              <a:rPr lang="pt-PT" dirty="0"/>
              <a:t>/</a:t>
            </a:r>
            <a:r>
              <a:rPr lang="pt-PT" dirty="0" err="1"/>
              <a:t>docker-arg-vs-env</a:t>
            </a:r>
            <a:r>
              <a:rPr lang="pt-PT" dirty="0"/>
              <a:t>/</a:t>
            </a:r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O Docker limpe automaticamente o contêiner e remova o sistema de arquivos quando o contêiner for encerrado, adicione o sinalizador  --rm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9992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PT" dirty="0"/>
              <a:t>O Docker limpe automaticamente o Container e remova o sistema de arquivos quando o Container for encerrado, adicione o sinalizador  --</a:t>
            </a:r>
            <a:r>
              <a:rPr lang="pt-PT" dirty="0" err="1"/>
              <a:t>rm</a:t>
            </a:r>
            <a:endParaRPr lang="pt-PT" dirty="0"/>
          </a:p>
          <a:p>
            <a:endParaRPr lang="pt-PT" dirty="0"/>
          </a:p>
          <a:p>
            <a:r>
              <a:rPr lang="pt-PT" dirty="0"/>
              <a:t>FROM </a:t>
            </a:r>
            <a:r>
              <a:rPr lang="pt-PT" dirty="0" err="1"/>
              <a:t>alpine</a:t>
            </a:r>
            <a:endParaRPr lang="pt-PT" dirty="0"/>
          </a:p>
          <a:p>
            <a:r>
              <a:rPr lang="pt-PT" dirty="0"/>
              <a:t>ARG nome=João</a:t>
            </a:r>
          </a:p>
          <a:p>
            <a:r>
              <a:rPr lang="pt-PT" dirty="0"/>
              <a:t>RUN </a:t>
            </a:r>
            <a:r>
              <a:rPr lang="pt-PT" dirty="0" err="1"/>
              <a:t>echo</a:t>
            </a:r>
            <a:r>
              <a:rPr lang="pt-PT" dirty="0"/>
              <a:t> "Olá! </a:t>
            </a:r>
            <a:r>
              <a:rPr lang="pt-PT" dirty="0" err="1"/>
              <a:t>Bem-vinde</a:t>
            </a:r>
            <a:r>
              <a:rPr lang="pt-PT" dirty="0"/>
              <a:t> $nome" &gt; bem-</a:t>
            </a:r>
            <a:r>
              <a:rPr lang="pt-PT" dirty="0" err="1"/>
              <a:t>vinde.txt</a:t>
            </a:r>
            <a:endParaRPr lang="pt-PT" dirty="0"/>
          </a:p>
          <a:p>
            <a:r>
              <a:rPr lang="pt-PT" dirty="0"/>
              <a:t>ENTRYPOINT </a:t>
            </a:r>
            <a:r>
              <a:rPr lang="pt-PT" dirty="0" err="1"/>
              <a:t>cat</a:t>
            </a:r>
            <a:r>
              <a:rPr lang="pt-PT" dirty="0"/>
              <a:t> bem-</a:t>
            </a:r>
            <a:r>
              <a:rPr lang="pt-PT" dirty="0" err="1"/>
              <a:t>vinde.txt</a:t>
            </a:r>
            <a:endParaRPr lang="pt-PT" dirty="0"/>
          </a:p>
          <a:p>
            <a:endParaRPr lang="pt-PT" dirty="0"/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 </a:t>
            </a:r>
            <a:r>
              <a:rPr lang="pt-BR" sz="1200" dirty="0">
                <a:solidFill>
                  <a:srgbClr val="FF0066"/>
                </a:solidFill>
              </a:rPr>
              <a:t>.</a:t>
            </a:r>
          </a:p>
          <a:p>
            <a:endParaRPr lang="pt-BR" sz="1200" dirty="0">
              <a:solidFill>
                <a:srgbClr val="FF0066"/>
              </a:solidFill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endParaRPr lang="pt-PT" dirty="0"/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 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--build-</a:t>
            </a:r>
            <a:r>
              <a:rPr lang="en-US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nome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=Maria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.</a:t>
            </a:r>
          </a:p>
          <a:p>
            <a:endParaRPr lang="pt-BR" altLang="pt-BR" sz="1200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3963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sz="1600" b="0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ubuntu</a:t>
            </a:r>
            <a:endParaRPr lang="pt-B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latin typeface="Consolas" panose="020B0609020204030204" pitchFamily="49" charset="0"/>
              </a:rPr>
              <a:t>ARG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PYTHON_VERSION</a:t>
            </a:r>
            <a:endParaRPr lang="pt-B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latin typeface="Consolas" panose="020B0609020204030204" pitchFamily="49" charset="0"/>
              </a:rPr>
              <a:t>RUN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update -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y</a:t>
            </a:r>
            <a:endParaRPr lang="pt-BR" sz="1200" b="0" dirty="0">
              <a:solidFill>
                <a:schemeClr val="tx1"/>
              </a:solidFill>
              <a:latin typeface="Menlo" panose="020B060903080402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latin typeface="Consolas" panose="020B0609020204030204" pitchFamily="49" charset="0"/>
              </a:rPr>
              <a:t>RUN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install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python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${PYTHON_VERSION} -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y</a:t>
            </a:r>
            <a:endParaRPr lang="pt-BR" sz="1200" b="0" dirty="0">
              <a:solidFill>
                <a:schemeClr val="tx1"/>
              </a:solidFill>
              <a:effectLst/>
              <a:latin typeface="Menlo" panose="020B0609030804020204" pitchFamily="49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arg-version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--build-</a:t>
            </a:r>
            <a:r>
              <a:rPr lang="en-US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PYTHON_VERSION="2"</a:t>
            </a:r>
            <a:r>
              <a:rPr 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it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arg-version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b="0" dirty="0" err="1">
                <a:solidFill>
                  <a:srgbClr val="4EC9B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en-US" sz="1200" b="0" dirty="0">
              <a:solidFill>
                <a:srgbClr val="4EC9B0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sz="1200" b="0" dirty="0">
              <a:solidFill>
                <a:srgbClr val="4EC9B0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python2 -V</a:t>
            </a:r>
          </a:p>
          <a:p>
            <a:endParaRPr lang="en-US" altLang="pt-BR" sz="12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arg-version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--build-</a:t>
            </a:r>
            <a:r>
              <a:rPr lang="en-US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en-US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PYTHON_VERSION="3"</a:t>
            </a:r>
            <a:r>
              <a:rPr 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200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sz="1200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it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 </a:t>
            </a:r>
            <a:r>
              <a:rPr lang="pt-BR" sz="1200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arg-version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b="0" dirty="0" err="1">
                <a:solidFill>
                  <a:srgbClr val="4EC9B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en-US" altLang="pt-BR" sz="1200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sz="1200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python2 -V</a:t>
            </a:r>
            <a:endParaRPr lang="en-US" altLang="pt-BR" sz="1200" dirty="0">
              <a:solidFill>
                <a:srgbClr val="FF0066"/>
              </a:solidFill>
              <a:latin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python3 -V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7787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FROM ubuntu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ENV hey="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Olá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"</a:t>
            </a: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ENV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dir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="/"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# O ENV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também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pode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ser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utilizado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na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construção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ADD ./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Dockerfile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${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dir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}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CMD echo $hey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.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</a:p>
          <a:p>
            <a:endParaRPr lang="pt-BR" altLang="pt-BR" sz="1200" dirty="0">
              <a:solidFill>
                <a:srgbClr val="FF3399"/>
              </a:solidFill>
              <a:latin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de-DE" alt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</a:t>
            </a:r>
            <a:r>
              <a:rPr lang="de-DE" altLang="pt-BR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e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hey="Salve"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de-DE" altLang="pt-BR" sz="12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-</a:t>
            </a:r>
            <a:r>
              <a:rPr lang="de-DE" altLang="pt-BR" sz="12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it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b="0" dirty="0" err="1">
                <a:solidFill>
                  <a:srgbClr val="4EC9B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bash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089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2360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FROM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node:alpine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RUN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adduser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-h /home/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menk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-s /bin/bash -D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menk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USER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menk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RUN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whoami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RUN touch /home/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menk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teste.txt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USER node</a:t>
            </a: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RUN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whoami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RUN touch /home/node/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teste.txt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#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Executar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mais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de um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comando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com a 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instrução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 CMD</a:t>
            </a:r>
          </a:p>
          <a:p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CMD ls -l /home/</a:t>
            </a:r>
            <a:r>
              <a:rPr lang="en-US" altLang="pt-BR" dirty="0" err="1">
                <a:cs typeface="Arial" panose="020B0604020202020204" pitchFamily="34" charset="0"/>
                <a:sym typeface="Arial" panose="020B0604020202020204" pitchFamily="34" charset="0"/>
              </a:rPr>
              <a:t>menk</a:t>
            </a:r>
            <a:r>
              <a:rPr lang="en-US" altLang="pt-BR" dirty="0">
                <a:cs typeface="Arial" panose="020B0604020202020204" pitchFamily="34" charset="0"/>
                <a:sym typeface="Arial" panose="020B0604020202020204" pitchFamily="34" charset="0"/>
              </a:rPr>
              <a:t>; ls -l /home/node</a:t>
            </a: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r>
              <a:rPr lang="pt-BR" sz="12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.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--</a:t>
            </a:r>
            <a:r>
              <a:rPr lang="de-DE" altLang="pt-BR" sz="1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lang="de-DE" altLang="pt-BR" sz="1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lang="pt-BR" alt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user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-demo</a:t>
            </a:r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397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0466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0987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pt-BR" dirty="0"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2590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C6CD5E-26BD-9B45-BB2F-78648736C27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7924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24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429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Nome do arquivo:</a:t>
            </a:r>
          </a:p>
          <a:p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Dockerfile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FROM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ubuntu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RUN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apt-get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-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update</a:t>
            </a:r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RUN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apt-get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-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install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python3</a:t>
            </a:r>
          </a:p>
          <a:p>
            <a:endParaRPr lang="pt-BR" sz="1200" b="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899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hub.docker.com</a:t>
            </a:r>
            <a:r>
              <a:rPr lang="pt-BR" sz="1200" dirty="0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/_/</a:t>
            </a:r>
            <a:r>
              <a:rPr lang="pt-BR" sz="1200" dirty="0" err="1">
                <a:solidFill>
                  <a:srgbClr val="FF33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scratch</a:t>
            </a:r>
            <a:endParaRPr lang="pt-BR" sz="1200" dirty="0">
              <a:solidFill>
                <a:srgbClr val="FF33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73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</a:t>
            </a:r>
            <a:r>
              <a:rPr lang="pt-BR" sz="1800" dirty="0">
                <a:solidFill>
                  <a:srgbClr val="FF0066"/>
                </a:solidFill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800" kern="1200" dirty="0">
              <a:solidFill>
                <a:srgbClr val="FF0066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800" kern="1200" dirty="0">
              <a:solidFill>
                <a:srgbClr val="FF0066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Se tiver problema de acesso no Mac OSX, verifique o acesso ao disco pelo Terminal: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https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://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www.igorkromin.net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/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index.php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/2020/11/18/how-to-fix-operation-not-permitted-error-in-macos-terminal-and-trash/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Tag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an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image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(-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docker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build 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ubuntu_python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Specify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Dockerfile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(-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docker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build -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meuDockerfile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565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F22CB015-8AC3-4F2A-ABB1-1AA6FB6F09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0FD79DA0-80D1-47DE-8782-A38D327A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</a:t>
            </a:r>
            <a:endParaRPr lang="pt-BR" dirty="0">
              <a:solidFill>
                <a:srgbClr val="FF00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rgbClr val="FF0066"/>
              </a:solidFill>
              <a:effectLst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docker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image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rm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Book Antiqua" pitchFamily="18" charset="0"/>
                <a:ea typeface="+mn-ea"/>
                <a:cs typeface="+mn-cs"/>
              </a:rPr>
              <a:t> &lt;ID&gt;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build -</a:t>
            </a:r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dirty="0" err="1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ubuntu_python</a:t>
            </a:r>
            <a:r>
              <a:rPr lang="pt-BR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800" dirty="0">
                <a:solidFill>
                  <a:srgbClr val="FF0066"/>
                </a:solidFill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Book Antiqua" pitchFamily="18" charset="0"/>
              <a:ea typeface="+mn-ea"/>
              <a:cs typeface="+mn-cs"/>
            </a:endParaRPr>
          </a:p>
        </p:txBody>
      </p:sp>
      <p:sp>
        <p:nvSpPr>
          <p:cNvPr id="16388" name="Footer Placeholder 4">
            <a:extLst>
              <a:ext uri="{FF2B5EF4-FFF2-40B4-BE49-F238E27FC236}">
                <a16:creationId xmlns:a16="http://schemas.microsoft.com/office/drawing/2014/main" id="{C6B31EFA-334F-45E9-8265-E8C61AE248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 defTabSz="949325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defTabSz="9493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marL="0" marR="0" lvl="0" indent="0" algn="l" defTabSz="94932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pt-BR" sz="1000" b="1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t>Oracle Database 11g: Ajuste de Desempenho   10 - </a:t>
            </a:r>
            <a:fld id="{87E9BE49-D62F-4BE7-AFCC-5EC23E0523CE}" type="slidenum">
              <a:rPr kumimoji="0" lang="en-US" altLang="pt-BR" sz="1000" b="1" i="1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  <a:sym typeface="Arial" panose="020B0604020202020204" pitchFamily="34" charset="0"/>
              </a:rPr>
              <a:pPr marL="0" marR="0" lvl="0" indent="0" algn="l" defTabSz="94932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pt-BR" sz="1000" b="1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662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68043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8352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24650" y="0"/>
            <a:ext cx="2239963" cy="65246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572250" cy="65246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337519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844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684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54C5-5150-4BBF-B454-C1F22B72D550}" type="datetime1">
              <a:rPr lang="pt-BR" smtClean="0"/>
              <a:t>05/05/2025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629CB-7937-4506-A327-ACF88B95BB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172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C6D-EF36-4C6C-AA85-9C166CEC2DBF}" type="datetime1">
              <a:rPr lang="pt-BR" smtClean="0"/>
              <a:t>05/05/2025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1716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5943-389E-4FCC-84A8-9BB774E35C56}" type="datetime1">
              <a:rPr lang="pt-BR" smtClean="0"/>
              <a:t>05/05/2025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629CB-7937-4506-A327-ACF88B95BB0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4493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E0B4-2F75-4527-83A5-99D6BAD95220}" type="datetime1">
              <a:rPr lang="pt-BR" smtClean="0"/>
              <a:t>05/05/2025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1078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7B78A-A785-4587-B91A-C3928AA29A4E}" type="datetime1">
              <a:rPr lang="pt-BR" smtClean="0"/>
              <a:t>05/05/2025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2953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933BB-F2E8-4EA1-B3C8-EF323B1F3AF5}" type="datetime1">
              <a:rPr lang="pt-BR" smtClean="0"/>
              <a:t>05/05/2025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535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2566" y="188640"/>
            <a:ext cx="7200652" cy="763588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2146104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82B4-9FE5-4CA5-9D91-EBF51BCBB20C}" type="datetime1">
              <a:rPr lang="pt-BR" smtClean="0"/>
              <a:t>05/05/2025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74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0DF1-1405-48B3-820A-9D8870880930}" type="datetime1">
              <a:rPr lang="pt-BR" smtClean="0"/>
              <a:t>05/05/2025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38574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0901-4804-4607-9EA1-783A1898B8C5}" type="datetime1">
              <a:rPr lang="pt-BR" smtClean="0"/>
              <a:t>05/05/2025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650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C8C3-5E43-480A-8C8A-872C52A1AD4C}" type="datetime1">
              <a:rPr lang="pt-BR" smtClean="0"/>
              <a:t>05/05/2025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6282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CEE30-F5B7-4997-801C-E787E0F7A72E}" type="datetime1">
              <a:rPr lang="pt-BR" smtClean="0"/>
              <a:t>05/05/2025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75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170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28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bg>
      <p:bgPr>
        <a:solidFill>
          <a:srgbClr val="F026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580640"/>
            <a:ext cx="9144000" cy="282448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747966" y="3342641"/>
            <a:ext cx="72000" cy="1239520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37508" y="333716"/>
            <a:ext cx="975616" cy="267011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1053372" y="3222882"/>
            <a:ext cx="8107976" cy="404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None/>
              <a:tabLst/>
              <a:defRPr kumimoji="1" lang="en-US" sz="1600" kern="1200" dirty="0" smtClean="0">
                <a:solidFill>
                  <a:schemeClr val="bg1"/>
                </a:solidFill>
                <a:latin typeface="Gotham-Bold"/>
                <a:ea typeface="+mn-ea"/>
                <a:cs typeface="Gotham-Bold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Copyright © 2015  Prof. Jorge </a:t>
            </a:r>
            <a:r>
              <a:rPr kumimoji="1" lang="en-US" sz="2000" dirty="0" err="1">
                <a:solidFill>
                  <a:schemeClr val="bg1"/>
                </a:solidFill>
                <a:latin typeface="Gotham-Bold"/>
                <a:cs typeface="Gotham-Bold"/>
              </a:rPr>
              <a:t>Surian</a:t>
            </a:r>
            <a:endParaRPr lang="x-none"/>
          </a:p>
        </p:txBody>
      </p:sp>
      <p:sp>
        <p:nvSpPr>
          <p:cNvPr id="14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1053372" y="3773418"/>
            <a:ext cx="6694934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None/>
              <a:tabLst/>
              <a:defRPr kumimoji="1" lang="en-US" sz="1600" kern="1200" dirty="0">
                <a:solidFill>
                  <a:schemeClr val="bg1"/>
                </a:solidFill>
                <a:latin typeface="Gotham-Book"/>
                <a:ea typeface="+mn-ea"/>
                <a:cs typeface="Gotham-Book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>
              <a:lnSpc>
                <a:spcPct val="110000"/>
              </a:lnSpc>
              <a:defRPr/>
            </a:pP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Todos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direitos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reservados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.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Reprodução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divulgação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total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parcial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deste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documento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é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expressamente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proíbido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sem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o </a:t>
            </a:r>
            <a:r>
              <a:rPr kumimoji="1" lang="pt-BR" sz="1600" dirty="0">
                <a:solidFill>
                  <a:schemeClr val="bg1"/>
                </a:solidFill>
                <a:latin typeface="Gotham-Book"/>
                <a:cs typeface="Gotham-Book"/>
              </a:rPr>
              <a:t>consentimento formal, por escrito,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do Professor (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autor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7252627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4039" y="3081534"/>
            <a:ext cx="5783223" cy="6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142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098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1022498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3789680" y="4653280"/>
            <a:ext cx="4576305" cy="119609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947124" y="748343"/>
            <a:ext cx="4870522" cy="48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303030"/>
                </a:solidFill>
                <a:latin typeface="Gotham-Bold"/>
                <a:cs typeface="Gotham-Bold"/>
              </a:rPr>
              <a:t>SHORT </a:t>
            </a:r>
            <a:r>
              <a:rPr lang="en-US" sz="2800" dirty="0">
                <a:solidFill>
                  <a:srgbClr val="303030"/>
                </a:solidFill>
                <a:latin typeface="Gotham-Book"/>
                <a:cs typeface="Gotham-Book"/>
              </a:rPr>
              <a:t>BIO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/>
          <a:srcRect r="11217"/>
          <a:stretch/>
        </p:blipFill>
        <p:spPr>
          <a:xfrm>
            <a:off x="765379" y="1755983"/>
            <a:ext cx="3024301" cy="4093388"/>
          </a:xfrm>
          <a:prstGeom prst="rect">
            <a:avLst/>
          </a:prstGeom>
        </p:spPr>
      </p:pic>
      <p:sp>
        <p:nvSpPr>
          <p:cNvPr id="12" name="Isosceles Triangle 11"/>
          <p:cNvSpPr/>
          <p:nvPr userDrawn="1"/>
        </p:nvSpPr>
        <p:spPr>
          <a:xfrm rot="16200000">
            <a:off x="3489444" y="4913820"/>
            <a:ext cx="336316" cy="264160"/>
          </a:xfrm>
          <a:prstGeom prst="triangle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765379" y="8432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130483" y="1674703"/>
            <a:ext cx="4222487" cy="254000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Arial"/>
              <a:buNone/>
              <a:tabLst/>
              <a:defRPr lang="en-US" sz="1600" kern="1200" dirty="0">
                <a:solidFill>
                  <a:srgbClr val="303030"/>
                </a:solidFill>
                <a:latin typeface="Gotham-Book"/>
                <a:ea typeface="+mn-ea"/>
                <a:cs typeface="Gotham-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lnSpc>
                <a:spcPct val="110000"/>
              </a:lnSpc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Lorem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ipsum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dolor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consectetur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adipiscing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Fusce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dapibus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fermentum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rhoncus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nec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Quisque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ac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aliquet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maximus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Quisque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id ante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massa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sollicitudin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eleifend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Fusce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massa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vehicula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finibus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risus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massa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Donec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lobortis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quam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dignissim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euismod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eros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erat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177275" y="4865041"/>
            <a:ext cx="3651742" cy="349677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Arial"/>
              <a:buNone/>
              <a:tabLst/>
              <a:defRPr lang="en-US" sz="2000" kern="1200" cap="all" baseline="0" dirty="0">
                <a:solidFill>
                  <a:schemeClr val="bg1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PROF. LEANDO RUBIM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4176945" y="5252143"/>
            <a:ext cx="2621426" cy="349677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Arial"/>
              <a:buNone/>
              <a:tabLst/>
              <a:defRPr lang="en-US" sz="1800" kern="1200" dirty="0">
                <a:solidFill>
                  <a:srgbClr val="FFFFFF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leandro@fiap.com.br</a:t>
            </a:r>
          </a:p>
        </p:txBody>
      </p:sp>
    </p:spTree>
    <p:extLst>
      <p:ext uri="{BB962C8B-B14F-4D97-AF65-F5344CB8AC3E}">
        <p14:creationId xmlns:p14="http://schemas.microsoft.com/office/powerpoint/2010/main" val="8968991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65379" y="7924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947124" y="694653"/>
            <a:ext cx="819687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en-US" sz="2800" cap="all" baseline="0" dirty="0">
                <a:solidFill>
                  <a:srgbClr val="303030"/>
                </a:solidFill>
                <a:latin typeface="Gotham-Bold"/>
                <a:ea typeface="+mn-ea"/>
                <a:cs typeface="Gotham-Bold"/>
              </a:defRPr>
            </a:lvl1pPr>
          </a:lstStyle>
          <a:p>
            <a:pPr marL="0" lvl="0" algn="l" defTabSz="914400">
              <a:lnSpc>
                <a:spcPct val="90000"/>
              </a:lnSpc>
            </a:pPr>
            <a:r>
              <a:rPr lang="pt-BR" dirty="0"/>
              <a:t>Conteúdo do curso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1036024" y="2165488"/>
            <a:ext cx="8107976" cy="1348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Char char="§"/>
              <a:tabLst/>
              <a:defRPr lang="en-US" sz="1600" kern="1200" dirty="0" smtClean="0">
                <a:solidFill>
                  <a:srgbClr val="303030"/>
                </a:solidFill>
                <a:latin typeface="Gotham-Book"/>
                <a:ea typeface="+mn-ea"/>
                <a:cs typeface="Gotham-Book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libero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commodo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eu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  <a:b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</a:b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Aenean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lacus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fringilla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purus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luctus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lvl="0" indent="-285750" defTabSz="91440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x-none"/>
          </a:p>
        </p:txBody>
      </p:sp>
      <p:sp>
        <p:nvSpPr>
          <p:cNvPr id="2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0400" y="1576244"/>
            <a:ext cx="7239000" cy="39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x-none" sz="2000" kern="1200" cap="all" baseline="0" smtClean="0">
                <a:solidFill>
                  <a:srgbClr val="303030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LOREM INPSUM DOLOR SITE AMET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281616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65379" y="7924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9179" y="1246972"/>
            <a:ext cx="7239000" cy="629337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buClr>
                <a:srgbClr val="303030"/>
              </a:buClr>
              <a:buNone/>
              <a:defRPr lang="en-US" sz="1400" kern="1200" dirty="0">
                <a:solidFill>
                  <a:srgbClr val="303030"/>
                </a:solidFill>
                <a:latin typeface="Gotham-Book"/>
                <a:ea typeface="+mn-ea"/>
                <a:cs typeface="Gotham-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lnSpc>
                <a:spcPct val="110000"/>
              </a:lnSpc>
              <a:buClr>
                <a:srgbClr val="303030"/>
              </a:buClr>
            </a:pP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Lorem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ipsum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dolor sit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consectetur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adipiscing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Nulla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posuere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metus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vel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dictum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molestie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. Nam sit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ullamcorper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 sem. </a:t>
            </a:r>
            <a:r>
              <a:rPr lang="en-US" sz="1400" dirty="0" err="1">
                <a:solidFill>
                  <a:srgbClr val="303030"/>
                </a:solidFill>
                <a:latin typeface="Gotham-Book"/>
                <a:cs typeface="Gotham-Book"/>
              </a:rPr>
              <a:t>Fusce</a:t>
            </a:r>
            <a:r>
              <a:rPr lang="en-US" sz="14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023324" y="685962"/>
            <a:ext cx="819687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Font typeface="+mj-lt"/>
              <a:buNone/>
              <a:defRPr lang="en-US" sz="2800" cap="all" baseline="0" dirty="0">
                <a:solidFill>
                  <a:srgbClr val="303030"/>
                </a:solidFill>
                <a:latin typeface="Gotham-Bold"/>
                <a:ea typeface="+mn-ea"/>
                <a:cs typeface="Gotham-Bold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303030"/>
                </a:solidFill>
                <a:latin typeface="Gotham-Bold"/>
                <a:cs typeface="Gotham-Bold"/>
              </a:rPr>
              <a:t>1.1 LOREM INPSUM </a:t>
            </a:r>
            <a:r>
              <a:rPr lang="en-US" sz="2800" dirty="0">
                <a:solidFill>
                  <a:srgbClr val="303030"/>
                </a:solidFill>
                <a:latin typeface="Gotham-Book"/>
                <a:cs typeface="Gotham-Book"/>
              </a:rPr>
              <a:t>DOLOR SIT AMET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60399" y="2362200"/>
            <a:ext cx="7705585" cy="2540000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Arial"/>
              <a:buNone/>
              <a:tabLst/>
              <a:defRPr lang="en-US" sz="1600" kern="1200" dirty="0" smtClean="0">
                <a:solidFill>
                  <a:srgbClr val="303030"/>
                </a:solidFill>
                <a:latin typeface="Gotham-Book"/>
                <a:ea typeface="+mn-ea"/>
                <a:cs typeface="Gotham-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>
              <a:lnSpc>
                <a:spcPct val="110000"/>
              </a:lnSpc>
              <a:buClr>
                <a:srgbClr val="303030"/>
              </a:buClr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Lorem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ipsum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dolor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consectetur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adipiscing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Etiam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non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neque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imperdiet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sodales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lectus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cursus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ultricies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justo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Aliquam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egestas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fermentum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aliquet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Aliquam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quis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et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porttitor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ante.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Fusce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volutpat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Phasellus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ligula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ligula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dignissim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ac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vitae,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laoreet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turpis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Fusce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commodo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urna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et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iaculis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semper.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Suspendisse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potenti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Mauris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fermentum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enim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mauris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porttitor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et.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Nullam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rhoncus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diam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ac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turpis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egestas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varius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malesuada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quam.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ex,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efficitur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et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ornare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ornare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quis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mauris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Vestibulum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cursus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malesuada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elit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luctus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diam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pulvinar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odio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ac,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bibendum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gravida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est.</a:t>
            </a:r>
          </a:p>
          <a:p>
            <a:pPr>
              <a:lnSpc>
                <a:spcPct val="110000"/>
              </a:lnSpc>
              <a:buClr>
                <a:srgbClr val="303030"/>
              </a:buClr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</p:txBody>
      </p:sp>
    </p:spTree>
    <p:extLst>
      <p:ext uri="{BB962C8B-B14F-4D97-AF65-F5344CB8AC3E}">
        <p14:creationId xmlns:p14="http://schemas.microsoft.com/office/powerpoint/2010/main" val="34496791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caomputador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34" y="1421810"/>
            <a:ext cx="3062891" cy="2733630"/>
          </a:xfrm>
          <a:prstGeom prst="rect">
            <a:avLst/>
          </a:prstGeom>
        </p:spPr>
      </p:pic>
      <p:pic>
        <p:nvPicPr>
          <p:cNvPr id="13" name="Picture 12" descr="chicara.pn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76259">
            <a:off x="2055756" y="3444240"/>
            <a:ext cx="1559560" cy="1650015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947123" y="697543"/>
            <a:ext cx="6801557" cy="48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303030"/>
                </a:solidFill>
                <a:latin typeface="Gotham-Bold"/>
                <a:cs typeface="Gotham-Bold"/>
              </a:rPr>
              <a:t>REFERÊNCIAS</a:t>
            </a:r>
            <a:endParaRPr lang="en-US" sz="2800" dirty="0">
              <a:solidFill>
                <a:srgbClr val="303030"/>
              </a:solidFill>
              <a:latin typeface="Gotham-Book"/>
              <a:cs typeface="Gotham-Book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765379" y="7924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ivros.png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7626">
            <a:off x="648591" y="4397170"/>
            <a:ext cx="2064240" cy="1700934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715077" y="2447970"/>
            <a:ext cx="4745081" cy="2540000"/>
          </a:xfrm>
          <a:prstGeom prst="rect">
            <a:avLst/>
          </a:prstGeom>
        </p:spPr>
        <p:txBody>
          <a:bodyPr anchor="t"/>
          <a:lstStyle>
            <a:lvl1pPr marL="285750" marR="0" indent="-285750" algn="l" defTabSz="4572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Char char="§"/>
              <a:tabLst/>
              <a:defRPr lang="x-none" sz="1400" kern="1200" cap="none" baseline="0" smtClean="0">
                <a:solidFill>
                  <a:srgbClr val="303030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libero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commodo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eu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Aenean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lacus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fringilla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purus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luctus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libero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commodo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eu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Aenean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lacus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fringilla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purus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luctus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</p:txBody>
      </p:sp>
    </p:spTree>
    <p:extLst>
      <p:ext uri="{BB962C8B-B14F-4D97-AF65-F5344CB8AC3E}">
        <p14:creationId xmlns:p14="http://schemas.microsoft.com/office/powerpoint/2010/main" val="23323072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/>
          <p:cNvGraphicFramePr>
            <a:graphicFrameLocks noGrp="1"/>
          </p:cNvGraphicFramePr>
          <p:nvPr userDrawn="1"/>
        </p:nvGraphicFramePr>
        <p:xfrm>
          <a:off x="804820" y="1689617"/>
          <a:ext cx="7583539" cy="255068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868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83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6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14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3018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Version</a:t>
                      </a:r>
                      <a:endParaRPr lang="en-US" sz="1600" b="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Codename</a:t>
                      </a:r>
                      <a:endParaRPr lang="en-US" sz="1600" b="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API</a:t>
                      </a:r>
                      <a:endParaRPr lang="en-US" sz="1800" b="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spc="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Distribution</a:t>
                      </a:r>
                      <a:endParaRPr lang="en-US" sz="1400" b="0" spc="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018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2.2</a:t>
                      </a:r>
                      <a:endParaRPr lang="en-US" sz="14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>
                    <a:solidFill>
                      <a:schemeClr val="bg1">
                        <a:lumMod val="6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Froyo</a:t>
                      </a:r>
                      <a:endParaRPr lang="en-US" sz="14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>
                    <a:solidFill>
                      <a:schemeClr val="bg1">
                        <a:lumMod val="6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8</a:t>
                      </a:r>
                      <a:endParaRPr lang="en-US" sz="14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>
                    <a:solidFill>
                      <a:schemeClr val="bg1">
                        <a:lumMod val="6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0.7%</a:t>
                      </a:r>
                    </a:p>
                  </a:txBody>
                  <a:tcPr>
                    <a:solidFill>
                      <a:schemeClr val="bg1">
                        <a:lumMod val="6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214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2.3.3-</a:t>
                      </a:r>
                      <a:b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</a:br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2.3.7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Gingerbread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10</a:t>
                      </a:r>
                      <a:endParaRPr lang="en-US" sz="14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11.4%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214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4.0.3-</a:t>
                      </a:r>
                    </a:p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4.0.4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Ice Cream Sandwich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15</a:t>
                      </a:r>
                      <a:endParaRPr lang="en-US" sz="14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9.6%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248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Jelly Bean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8.0%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018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4.4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KitKat</a:t>
                      </a:r>
                      <a:endParaRPr lang="en-US" sz="1200" dirty="0">
                        <a:solidFill>
                          <a:srgbClr val="443F46"/>
                        </a:solidFill>
                        <a:latin typeface="Gotham HTF Book Regular"/>
                        <a:cs typeface="Gotham HTF Book Regular"/>
                      </a:endParaRP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19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443F46"/>
                          </a:solidFill>
                          <a:latin typeface="Gotham HTF Book Regular"/>
                          <a:cs typeface="Gotham HTF Book Regular"/>
                        </a:rPr>
                        <a:t>24.5%</a:t>
                      </a:r>
                    </a:p>
                  </a:txBody>
                  <a:tcPr>
                    <a:solidFill>
                      <a:srgbClr val="A6A6A6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9" name="Rectangle 28"/>
          <p:cNvSpPr/>
          <p:nvPr userDrawn="1"/>
        </p:nvSpPr>
        <p:spPr>
          <a:xfrm>
            <a:off x="765379" y="7924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34" name="Rectangle 33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947124" y="694653"/>
            <a:ext cx="819687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en-US" sz="2800" cap="all" baseline="0" dirty="0">
                <a:solidFill>
                  <a:srgbClr val="303030"/>
                </a:solidFill>
                <a:latin typeface="Gotham-Bold"/>
                <a:ea typeface="+mn-ea"/>
                <a:cs typeface="Gotham-Bold"/>
              </a:defRPr>
            </a:lvl1pPr>
          </a:lstStyle>
          <a:p>
            <a:pPr marL="0" lvl="0" algn="l" defTabSz="914400">
              <a:lnSpc>
                <a:spcPct val="90000"/>
              </a:lnSpc>
            </a:pPr>
            <a:r>
              <a:rPr lang="pt-BR" dirty="0"/>
              <a:t>Tabela</a:t>
            </a:r>
            <a:endParaRPr lang="en-US" dirty="0"/>
          </a:p>
        </p:txBody>
      </p:sp>
      <p:sp>
        <p:nvSpPr>
          <p:cNvPr id="40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702895" y="4468899"/>
            <a:ext cx="8107976" cy="1280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285750" marR="0" indent="-28575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Char char="§"/>
              <a:tabLst/>
              <a:defRPr 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otham-Book"/>
                <a:ea typeface="+mn-ea"/>
                <a:cs typeface="Gotham-Book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Nunc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sed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libero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sit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amet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quam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commodo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sagittis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in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eu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felis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  <a:b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</a:b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Aenean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ut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lacus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fringilla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purus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luctus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 </a:t>
            </a:r>
            <a:r>
              <a:rPr lang="en-US" sz="1600" dirty="0" err="1">
                <a:solidFill>
                  <a:srgbClr val="303030"/>
                </a:solidFill>
                <a:latin typeface="Gotham-Book"/>
                <a:cs typeface="Gotham-Book"/>
              </a:rPr>
              <a:t>viverra</a:t>
            </a:r>
            <a:r>
              <a:rPr lang="en-US" sz="1600" dirty="0">
                <a:solidFill>
                  <a:srgbClr val="303030"/>
                </a:solidFill>
                <a:latin typeface="Gotham-Book"/>
                <a:cs typeface="Gotham-Book"/>
              </a:rPr>
              <a:t>.</a:t>
            </a:r>
          </a:p>
          <a:p>
            <a:pPr marL="285750" indent="-28575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en-US" sz="1600" dirty="0">
              <a:solidFill>
                <a:srgbClr val="303030"/>
              </a:solidFill>
              <a:latin typeface="Gotham-Book"/>
              <a:cs typeface="Gotham-Book"/>
            </a:endParaRPr>
          </a:p>
          <a:p>
            <a:pPr marL="285750" lvl="0" indent="-285750" defTabSz="914400">
              <a:lnSpc>
                <a:spcPct val="90000"/>
              </a:lnSpc>
              <a:buClr>
                <a:srgbClr val="303030"/>
              </a:buClr>
              <a:buFont typeface="Wingdings" charset="2"/>
              <a:buChar char="§"/>
            </a:pP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4560449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37508" y="333716"/>
            <a:ext cx="975616" cy="267011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9144000" cy="78757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  <p:sp>
        <p:nvSpPr>
          <p:cNvPr id="3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3049905"/>
            <a:ext cx="7635794" cy="639762"/>
          </a:xfrm>
          <a:prstGeom prst="rect">
            <a:avLst/>
          </a:prstGeom>
        </p:spPr>
        <p:txBody>
          <a:bodyPr anchor="b"/>
          <a:lstStyle>
            <a:lvl1pPr marL="0" indent="0" algn="ctr" defTabSz="914400" rtl="0" eaLnBrk="1" latinLnBrk="0" hangingPunct="1">
              <a:lnSpc>
                <a:spcPct val="90000"/>
              </a:lnSpc>
              <a:buNone/>
              <a:defRPr lang="x-none" sz="5400" kern="1200" cap="all" baseline="0" smtClean="0">
                <a:solidFill>
                  <a:srgbClr val="FFFFFF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1. título</a:t>
            </a:r>
            <a:endParaRPr lang="x-none"/>
          </a:p>
        </p:txBody>
      </p:sp>
      <p:sp>
        <p:nvSpPr>
          <p:cNvPr id="38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57200" y="3753167"/>
            <a:ext cx="7635794" cy="639762"/>
          </a:xfrm>
          <a:prstGeom prst="rect">
            <a:avLst/>
          </a:prstGeom>
        </p:spPr>
        <p:txBody>
          <a:bodyPr anchor="b"/>
          <a:lstStyle>
            <a:lvl1pPr marL="0" indent="0" algn="ctr" defTabSz="914400" rtl="0" eaLnBrk="1" latinLnBrk="0" hangingPunct="1">
              <a:lnSpc>
                <a:spcPct val="90000"/>
              </a:lnSpc>
              <a:buNone/>
              <a:defRPr lang="x-none" sz="4400" kern="1200" cap="none" baseline="0" smtClean="0">
                <a:solidFill>
                  <a:srgbClr val="FFFFFF"/>
                </a:solidFill>
                <a:latin typeface="Gotham-Bold"/>
                <a:ea typeface="+mn-ea"/>
                <a:cs typeface="Gotham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Subtítulo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853769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rgbClr val="F026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580640"/>
            <a:ext cx="9144000" cy="282448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747966" y="3342641"/>
            <a:ext cx="72000" cy="1239520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37508" y="333716"/>
            <a:ext cx="975616" cy="267011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1053372" y="3222882"/>
            <a:ext cx="8107976" cy="404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None/>
              <a:tabLst/>
              <a:defRPr kumimoji="1" lang="en-US" sz="1600" kern="1200" dirty="0" smtClean="0">
                <a:solidFill>
                  <a:schemeClr val="bg1"/>
                </a:solidFill>
                <a:latin typeface="Gotham-Bold"/>
                <a:ea typeface="+mn-ea"/>
                <a:cs typeface="Gotham-Bold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Copyright © 2015  Prof. Jorge </a:t>
            </a:r>
            <a:r>
              <a:rPr kumimoji="1" lang="en-US" sz="2000" dirty="0" err="1">
                <a:solidFill>
                  <a:schemeClr val="bg1"/>
                </a:solidFill>
                <a:latin typeface="Gotham-Bold"/>
                <a:cs typeface="Gotham-Bold"/>
              </a:rPr>
              <a:t>Surian</a:t>
            </a:r>
            <a:endParaRPr lang="x-none"/>
          </a:p>
        </p:txBody>
      </p:sp>
      <p:sp>
        <p:nvSpPr>
          <p:cNvPr id="14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1053372" y="3773418"/>
            <a:ext cx="6694934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rgbClr val="303030"/>
              </a:buClr>
              <a:buSzTx/>
              <a:buFont typeface="Wingdings" charset="2"/>
              <a:buNone/>
              <a:tabLst/>
              <a:defRPr kumimoji="1" lang="en-US" sz="1600" kern="1200" dirty="0">
                <a:solidFill>
                  <a:schemeClr val="bg1"/>
                </a:solidFill>
                <a:latin typeface="Gotham-Book"/>
                <a:ea typeface="+mn-ea"/>
                <a:cs typeface="Gotham-Book"/>
              </a:defRPr>
            </a:lvl1pPr>
            <a:lvl2pPr>
              <a:defRPr lang="x-none" sz="1800" smtClean="0"/>
            </a:lvl2pPr>
            <a:lvl3pPr>
              <a:defRPr lang="x-none" sz="1800" smtClean="0"/>
            </a:lvl3pPr>
            <a:lvl4pPr>
              <a:defRPr lang="x-none" sz="1800" smtClean="0"/>
            </a:lvl4pPr>
            <a:lvl5pPr>
              <a:defRPr lang="en-US" sz="1800" dirty="0"/>
            </a:lvl5pPr>
          </a:lstStyle>
          <a:p>
            <a:pPr>
              <a:lnSpc>
                <a:spcPct val="110000"/>
              </a:lnSpc>
              <a:defRPr/>
            </a:pP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Todos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direitos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reservados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.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Reprodução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divulgação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total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parcial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deste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documento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é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expressamente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proíbido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sem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o </a:t>
            </a:r>
            <a:r>
              <a:rPr kumimoji="1" lang="pt-BR" sz="1600" dirty="0">
                <a:solidFill>
                  <a:schemeClr val="bg1"/>
                </a:solidFill>
                <a:latin typeface="Gotham-Book"/>
                <a:cs typeface="Gotham-Book"/>
              </a:rPr>
              <a:t>consentimento formal, por escrito,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do Professor (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autor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319619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257AB-1B97-428E-942A-A149AD14107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22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7200652" cy="763588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79388" y="1050925"/>
            <a:ext cx="4316412" cy="5473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050925"/>
            <a:ext cx="4316413" cy="5473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115557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139136" cy="562074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730567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22779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150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76284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51057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>
            <a:extLst>
              <a:ext uri="{FF2B5EF4-FFF2-40B4-BE49-F238E27FC236}">
                <a16:creationId xmlns:a16="http://schemas.microsoft.com/office/drawing/2014/main" id="{A4DD1FD2-253C-4762-BBC4-3D01FAD13D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123825"/>
            <a:ext cx="7199312" cy="7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Rectangle 9">
            <a:extLst>
              <a:ext uri="{FF2B5EF4-FFF2-40B4-BE49-F238E27FC236}">
                <a16:creationId xmlns:a16="http://schemas.microsoft.com/office/drawing/2014/main" id="{BC5E6D78-A437-4089-AB0E-4F0D56D8CE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052513"/>
            <a:ext cx="8351837" cy="554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pic>
        <p:nvPicPr>
          <p:cNvPr id="1028" name="Imagem 1">
            <a:extLst>
              <a:ext uri="{FF2B5EF4-FFF2-40B4-BE49-F238E27FC236}">
                <a16:creationId xmlns:a16="http://schemas.microsoft.com/office/drawing/2014/main" id="{8F0A7795-8F39-4504-A9C0-34ABBD8FD56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0"/>
            <a:ext cx="9144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2">
            <a:extLst>
              <a:ext uri="{FF2B5EF4-FFF2-40B4-BE49-F238E27FC236}">
                <a16:creationId xmlns:a16="http://schemas.microsoft.com/office/drawing/2014/main" id="{49063287-909D-4C3A-9030-21DDFA2EDFB8}"/>
              </a:ext>
            </a:extLst>
          </p:cNvPr>
          <p:cNvSpPr/>
          <p:nvPr userDrawn="1"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3">
            <a:extLst>
              <a:ext uri="{FF2B5EF4-FFF2-40B4-BE49-F238E27FC236}">
                <a16:creationId xmlns:a16="http://schemas.microsoft.com/office/drawing/2014/main" id="{FA176CEA-4BB4-4AC1-983A-DA378DCA8A03}"/>
              </a:ext>
            </a:extLst>
          </p:cNvPr>
          <p:cNvSpPr txBox="1"/>
          <p:nvPr userDrawn="1"/>
        </p:nvSpPr>
        <p:spPr>
          <a:xfrm>
            <a:off x="8426945" y="621648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53C5324-E7B2-4328-ABFA-3EE39506D70D}" type="slidenum">
              <a:rPr lang="en-US" sz="1200" smtClean="0">
                <a:solidFill>
                  <a:schemeClr val="bg1"/>
                </a:solidFill>
                <a:latin typeface="Gotham-Bold"/>
                <a:cs typeface="Gotham-Bold"/>
              </a:rPr>
              <a:t>‹nº›</a:t>
            </a:fld>
            <a:endParaRPr lang="en-US" sz="1200" dirty="0">
              <a:solidFill>
                <a:schemeClr val="bg1"/>
              </a:solidFill>
              <a:latin typeface="Gotham-Bold"/>
              <a:cs typeface="Gotham-Bold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85" r:id="rId1"/>
    <p:sldLayoutId id="2147485686" r:id="rId2"/>
    <p:sldLayoutId id="2147485687" r:id="rId3"/>
    <p:sldLayoutId id="2147485688" r:id="rId4"/>
    <p:sldLayoutId id="2147485689" r:id="rId5"/>
    <p:sldLayoutId id="2147485690" r:id="rId6"/>
    <p:sldLayoutId id="2147485691" r:id="rId7"/>
    <p:sldLayoutId id="2147485692" r:id="rId8"/>
    <p:sldLayoutId id="2147485693" r:id="rId9"/>
    <p:sldLayoutId id="2147485694" r:id="rId10"/>
    <p:sldLayoutId id="2147485695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anose="05000000000000000000" pitchFamily="2" charset="2"/>
        <a:buChar char="ü"/>
        <a:defRPr sz="24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j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Char char="•"/>
        <a:defRPr>
          <a:solidFill>
            <a:schemeClr val="tx1"/>
          </a:solidFill>
          <a:latin typeface="+mj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anose="05000000000000000000" pitchFamily="2" charset="2"/>
        <a:buChar char="û"/>
        <a:defRPr sz="1600">
          <a:solidFill>
            <a:schemeClr val="tx1"/>
          </a:solidFill>
          <a:latin typeface="+mj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anose="05000000000000000000" pitchFamily="2" charset="2"/>
        <a:buChar char="F"/>
        <a:defRPr sz="1200">
          <a:solidFill>
            <a:schemeClr val="tx1"/>
          </a:solidFill>
          <a:latin typeface="+mj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itchFamily="2" charset="2"/>
        <a:buChar char="F"/>
        <a:defRPr sz="12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itchFamily="2" charset="2"/>
        <a:buChar char="F"/>
        <a:defRPr sz="12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itchFamily="2" charset="2"/>
        <a:buChar char="F"/>
        <a:defRPr sz="12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FC0128"/>
        </a:buClr>
        <a:buSzPct val="100000"/>
        <a:buFont typeface="Wingdings" pitchFamily="2" charset="2"/>
        <a:buChar char="F"/>
        <a:defRPr sz="12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l0817\Desktop\CAPA.jpg">
            <a:extLst>
              <a:ext uri="{FF2B5EF4-FFF2-40B4-BE49-F238E27FC236}">
                <a16:creationId xmlns:a16="http://schemas.microsoft.com/office/drawing/2014/main" id="{F6CEB96C-A16B-4B44-915D-6332A33155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696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Espaço Reservado para Título 1">
            <a:extLst>
              <a:ext uri="{FF2B5EF4-FFF2-40B4-BE49-F238E27FC236}">
                <a16:creationId xmlns:a16="http://schemas.microsoft.com/office/drawing/2014/main" id="{0A6FAF27-C6ED-4BF1-8804-67974C984F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3075" name="Espaço Reservado para Texto 2">
            <a:extLst>
              <a:ext uri="{FF2B5EF4-FFF2-40B4-BE49-F238E27FC236}">
                <a16:creationId xmlns:a16="http://schemas.microsoft.com/office/drawing/2014/main" id="{14FC529E-FEB2-47B6-A0DE-73645E4490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0B68BB-EAFB-470D-AAEB-0593808CCF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A5A776F-EE5C-4CA4-8DA1-88704B9F3BA8}" type="datetimeFigureOut">
              <a:rPr lang="pt-BR"/>
              <a:pPr>
                <a:defRPr/>
              </a:pPr>
              <a:t>05/05/2025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FE333B-0CEE-46C7-A152-1B84E143E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84F7A7-6EC8-40BE-B70E-83A20C2E6B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275CE9E-7E05-4EF1-BB07-F40C37585E98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  <p:pic>
        <p:nvPicPr>
          <p:cNvPr id="3079" name="Picture 2" descr="C:\Users\cl0817\Desktop\DireitosAutorais.jpg">
            <a:extLst>
              <a:ext uri="{FF2B5EF4-FFF2-40B4-BE49-F238E27FC236}">
                <a16:creationId xmlns:a16="http://schemas.microsoft.com/office/drawing/2014/main" id="{922272C8-169A-404B-B593-2D6C4DD56B3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0" name="Picture 10">
            <a:extLst>
              <a:ext uri="{FF2B5EF4-FFF2-40B4-BE49-F238E27FC236}">
                <a16:creationId xmlns:a16="http://schemas.microsoft.com/office/drawing/2014/main" id="{ECB7CAE2-87AD-4A7B-9E45-706E7E9CF8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213" y="2420938"/>
            <a:ext cx="4824412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698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F4EA0-1D94-4AB7-B9F2-23B25EC7660E}" type="datetime1">
              <a:rPr lang="pt-BR" smtClean="0"/>
              <a:t>05/05/2025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257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38" r:id="rId1"/>
    <p:sldLayoutId id="2147485739" r:id="rId2"/>
    <p:sldLayoutId id="2147485740" r:id="rId3"/>
    <p:sldLayoutId id="2147485741" r:id="rId4"/>
    <p:sldLayoutId id="2147485742" r:id="rId5"/>
    <p:sldLayoutId id="2147485743" r:id="rId6"/>
    <p:sldLayoutId id="2147485744" r:id="rId7"/>
    <p:sldLayoutId id="2147485745" r:id="rId8"/>
    <p:sldLayoutId id="2147485746" r:id="rId9"/>
    <p:sldLayoutId id="2147485747" r:id="rId10"/>
    <p:sldLayoutId id="2147485748" r:id="rId11"/>
    <p:sldLayoutId id="2147485749" r:id="rId12"/>
    <p:sldLayoutId id="2147485750" r:id="rId13"/>
    <p:sldLayoutId id="2147485751" r:id="rId1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124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53" r:id="rId1"/>
    <p:sldLayoutId id="2147485754" r:id="rId2"/>
    <p:sldLayoutId id="2147485755" r:id="rId3"/>
    <p:sldLayoutId id="2147485756" r:id="rId4"/>
    <p:sldLayoutId id="2147485757" r:id="rId5"/>
    <p:sldLayoutId id="2147485758" r:id="rId6"/>
    <p:sldLayoutId id="2147485759" r:id="rId7"/>
    <p:sldLayoutId id="2147485760" r:id="rId8"/>
    <p:sldLayoutId id="2147485761" r:id="rId9"/>
    <p:sldLayoutId id="2147485762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tângulo 3">
            <a:extLst>
              <a:ext uri="{FF2B5EF4-FFF2-40B4-BE49-F238E27FC236}">
                <a16:creationId xmlns:a16="http://schemas.microsoft.com/office/drawing/2014/main" id="{9D3717E7-6590-4D35-BB82-7D76A893E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8400" y="2700338"/>
            <a:ext cx="43195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defRPr/>
            </a:pPr>
            <a:r>
              <a:rPr lang="pt-BR" altLang="pt-BR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MBA em </a:t>
            </a:r>
            <a:r>
              <a:rPr lang="pt-BR" altLang="pt-BR" i="1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Análise de Negócios com práticas do BABOK</a:t>
            </a:r>
          </a:p>
        </p:txBody>
      </p:sp>
      <p:pic>
        <p:nvPicPr>
          <p:cNvPr id="9219" name="Imagem 2">
            <a:extLst>
              <a:ext uri="{FF2B5EF4-FFF2-40B4-BE49-F238E27FC236}">
                <a16:creationId xmlns:a16="http://schemas.microsoft.com/office/drawing/2014/main" id="{607ADD21-DBF9-420F-BBBE-8FF307418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3116263"/>
            <a:ext cx="1368425" cy="37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Imagem 1">
            <a:extLst>
              <a:ext uri="{FF2B5EF4-FFF2-40B4-BE49-F238E27FC236}">
                <a16:creationId xmlns:a16="http://schemas.microsoft.com/office/drawing/2014/main" id="{5A9D60F8-FB08-4869-BF09-2923FA4E6C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3"/>
            <a:ext cx="9144000" cy="6867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5DA00EA-F7DA-D74B-C3B2-EAE935B8C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45" y="2564904"/>
            <a:ext cx="8168109" cy="1717019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08720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Verifique o resultado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8422337-CE64-D548-B634-1A583F57F964}"/>
              </a:ext>
            </a:extLst>
          </p:cNvPr>
          <p:cNvSpPr/>
          <p:nvPr/>
        </p:nvSpPr>
        <p:spPr>
          <a:xfrm>
            <a:off x="518583" y="3428998"/>
            <a:ext cx="7869841" cy="216025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3982D7B-6B02-AE4D-8A6A-C005E08E9334}"/>
              </a:ext>
            </a:extLst>
          </p:cNvPr>
          <p:cNvSpPr/>
          <p:nvPr/>
        </p:nvSpPr>
        <p:spPr>
          <a:xfrm>
            <a:off x="131400" y="1682363"/>
            <a:ext cx="21633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image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F1C8E-B7A8-B59B-616A-F1A5D0CDF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528D747-C279-30A9-A835-22E5F8244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222" y="4702799"/>
            <a:ext cx="1672561" cy="1672561"/>
          </a:xfrm>
          <a:prstGeom prst="rect">
            <a:avLst/>
          </a:prstGeom>
        </p:spPr>
      </p:pic>
      <p:cxnSp>
        <p:nvCxnSpPr>
          <p:cNvPr id="3" name="Conector em Curva 2">
            <a:extLst>
              <a:ext uri="{FF2B5EF4-FFF2-40B4-BE49-F238E27FC236}">
                <a16:creationId xmlns:a16="http://schemas.microsoft.com/office/drawing/2014/main" id="{08F75ED6-DE8A-A2EE-9D64-61B3B989A61B}"/>
              </a:ext>
            </a:extLst>
          </p:cNvPr>
          <p:cNvCxnSpPr>
            <a:cxnSpLocks/>
          </p:cNvCxnSpPr>
          <p:nvPr/>
        </p:nvCxnSpPr>
        <p:spPr bwMode="auto">
          <a:xfrm rot="5400000" flipH="1" flipV="1">
            <a:off x="1004036" y="3893484"/>
            <a:ext cx="511190" cy="1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698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98263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468BF32A-81FF-2490-879F-F32505492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2" y="3590399"/>
            <a:ext cx="7772400" cy="3261421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08720"/>
            <a:ext cx="8833088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Como último passo vamos rodar um Container criado por meio de um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Vamos rodar esse Container em modo Interativo e acessar o terminal para verificar se as tarefas foram concluídas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D1599CF-C526-B540-A3C6-809E5A166878}"/>
              </a:ext>
            </a:extLst>
          </p:cNvPr>
          <p:cNvSpPr/>
          <p:nvPr/>
        </p:nvSpPr>
        <p:spPr>
          <a:xfrm>
            <a:off x="1040125" y="3198167"/>
            <a:ext cx="68767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-it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ubuntu_python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/bin/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bash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4DF29C3-DFC1-F94E-9D28-CD91DCE816ED}"/>
              </a:ext>
            </a:extLst>
          </p:cNvPr>
          <p:cNvSpPr/>
          <p:nvPr/>
        </p:nvSpPr>
        <p:spPr>
          <a:xfrm>
            <a:off x="2987824" y="4581128"/>
            <a:ext cx="1728192" cy="288032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D16C9-C306-E81E-AE79-CD3BE89FF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DAB0AAA-7C70-F52F-0CFE-551039AC9152}"/>
              </a:ext>
            </a:extLst>
          </p:cNvPr>
          <p:cNvSpPr txBox="1"/>
          <p:nvPr/>
        </p:nvSpPr>
        <p:spPr>
          <a:xfrm>
            <a:off x="6565" y="6565612"/>
            <a:ext cx="435781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solidFill>
                  <a:srgbClr val="FF3399"/>
                </a:solidFill>
              </a:rPr>
              <a:t>Após análise saia do Container com o comando: </a:t>
            </a:r>
            <a:r>
              <a:rPr lang="pt-BR" sz="1300" dirty="0" err="1">
                <a:solidFill>
                  <a:srgbClr val="FF3399"/>
                </a:solidFill>
              </a:rPr>
              <a:t>exit</a:t>
            </a:r>
            <a:endParaRPr lang="pt-BR" sz="1300" dirty="0">
              <a:solidFill>
                <a:srgbClr val="FF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024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6079C05-49F1-C570-AEFF-44AE63DB3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76" y="3881516"/>
            <a:ext cx="4114800" cy="1841500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55456" y="894783"/>
            <a:ext cx="8833088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Agora vamos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recriar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a imagem a partir do </a:t>
            </a: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alterando com novas solicitações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Cada RUN criará uma etapa na criação da Imagem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Cada camada gerada por ele poderá ser reutilizada na criação de outras Imagens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Altere seu </a:t>
            </a: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conforme abaixo adicionando mais uma tarefa, salve e execute novamente o Build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Seta para a Direita 2">
            <a:extLst>
              <a:ext uri="{FF2B5EF4-FFF2-40B4-BE49-F238E27FC236}">
                <a16:creationId xmlns:a16="http://schemas.microsoft.com/office/drawing/2014/main" id="{02B05C7A-A4A7-7840-B367-6F85B8FF183C}"/>
              </a:ext>
            </a:extLst>
          </p:cNvPr>
          <p:cNvSpPr/>
          <p:nvPr/>
        </p:nvSpPr>
        <p:spPr bwMode="auto">
          <a:xfrm>
            <a:off x="611560" y="5383103"/>
            <a:ext cx="360040" cy="360040"/>
          </a:xfrm>
          <a:prstGeom prst="rightArrow">
            <a:avLst/>
          </a:prstGeom>
          <a:solidFill>
            <a:srgbClr val="FF33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7B99226-B713-AF4A-B383-7C84D582EE46}"/>
              </a:ext>
            </a:extLst>
          </p:cNvPr>
          <p:cNvSpPr/>
          <p:nvPr/>
        </p:nvSpPr>
        <p:spPr>
          <a:xfrm>
            <a:off x="351042" y="5946639"/>
            <a:ext cx="43523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ubuntu_python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36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5F25718-C95C-825B-679E-8F67CA973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5583A25-0E91-333E-9959-3B48D7D5CBED}"/>
              </a:ext>
            </a:extLst>
          </p:cNvPr>
          <p:cNvSpPr txBox="1"/>
          <p:nvPr/>
        </p:nvSpPr>
        <p:spPr>
          <a:xfrm>
            <a:off x="4572000" y="5029160"/>
            <a:ext cx="45817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0" dirty="0">
                <a:solidFill>
                  <a:srgbClr val="AF43C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Excluir uma única linha no Editor Nano</a:t>
            </a:r>
          </a:p>
          <a:p>
            <a:r>
              <a:rPr lang="pt-BR" sz="2000" b="0" dirty="0" err="1">
                <a:solidFill>
                  <a:srgbClr val="AF43C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Ctrl+K</a:t>
            </a:r>
            <a:endParaRPr lang="pt-BR" b="0" dirty="0">
              <a:solidFill>
                <a:srgbClr val="AF43C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184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AA90B37-B75E-1D9C-9E27-AABE5EE659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6" y="2132856"/>
            <a:ext cx="8691987" cy="4044684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904652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 comando BUILD consegue reutilizar diversas camadas e isso torna o processo muito mais rápido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5C7C723-44D3-CC43-BABD-1F17BBE8F4DE}"/>
              </a:ext>
            </a:extLst>
          </p:cNvPr>
          <p:cNvSpPr/>
          <p:nvPr/>
        </p:nvSpPr>
        <p:spPr>
          <a:xfrm>
            <a:off x="251520" y="3789040"/>
            <a:ext cx="8496944" cy="576064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43843-F4A1-9220-ED74-0C1C3101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3265D5F-CCDB-0EDF-EF74-50C1B022527B}"/>
              </a:ext>
            </a:extLst>
          </p:cNvPr>
          <p:cNvSpPr/>
          <p:nvPr/>
        </p:nvSpPr>
        <p:spPr>
          <a:xfrm>
            <a:off x="251520" y="4365104"/>
            <a:ext cx="8496944" cy="216024"/>
          </a:xfrm>
          <a:prstGeom prst="rect">
            <a:avLst/>
          </a:prstGeom>
          <a:solidFill>
            <a:srgbClr val="4AB396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0287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4560F9D-E210-3236-5F25-E238FB5DE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807" y="2492896"/>
            <a:ext cx="9337613" cy="353246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904652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Executando um novo Container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0FD8FFA-882D-634B-8616-8DA6F01B5069}"/>
              </a:ext>
            </a:extLst>
          </p:cNvPr>
          <p:cNvSpPr/>
          <p:nvPr/>
        </p:nvSpPr>
        <p:spPr>
          <a:xfrm>
            <a:off x="2507824" y="3212859"/>
            <a:ext cx="1872208" cy="216024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56D4097-3288-8346-90E4-6F664FBB3027}"/>
              </a:ext>
            </a:extLst>
          </p:cNvPr>
          <p:cNvSpPr/>
          <p:nvPr/>
        </p:nvSpPr>
        <p:spPr>
          <a:xfrm>
            <a:off x="2507824" y="3600119"/>
            <a:ext cx="648072" cy="216024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731BE73-0833-424B-A6AC-9B3DCDAAE43E}"/>
              </a:ext>
            </a:extLst>
          </p:cNvPr>
          <p:cNvSpPr/>
          <p:nvPr/>
        </p:nvSpPr>
        <p:spPr>
          <a:xfrm>
            <a:off x="365840" y="3783332"/>
            <a:ext cx="2790056" cy="216024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D286B-87A3-A74D-AD3A-48291A8B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E958F12-E816-6D70-FB18-0144245EFD18}"/>
              </a:ext>
            </a:extLst>
          </p:cNvPr>
          <p:cNvSpPr/>
          <p:nvPr/>
        </p:nvSpPr>
        <p:spPr>
          <a:xfrm>
            <a:off x="999690" y="1786927"/>
            <a:ext cx="68767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-it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ubuntu_python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/bin/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bash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93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BDE869F-66A5-E340-ADAD-C2891E86E0C1}"/>
              </a:ext>
            </a:extLst>
          </p:cNvPr>
          <p:cNvSpPr/>
          <p:nvPr/>
        </p:nvSpPr>
        <p:spPr>
          <a:xfrm>
            <a:off x="539552" y="1412776"/>
            <a:ext cx="23042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sng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/ COPY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2A31393-958F-0A4C-8CE6-EABA6E1015D9}"/>
              </a:ext>
            </a:extLst>
          </p:cNvPr>
          <p:cNvSpPr/>
          <p:nvPr/>
        </p:nvSpPr>
        <p:spPr>
          <a:xfrm>
            <a:off x="683568" y="1795463"/>
            <a:ext cx="835292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Faz a cópia de um arquivo, diretório ou até mesmo fazer o download de uma URL de nossa máquina host e inserir dentro da imagem (ADD)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FB962B7-DDA8-424F-A4DA-842EBF673B08}"/>
              </a:ext>
            </a:extLst>
          </p:cNvPr>
          <p:cNvSpPr/>
          <p:nvPr/>
        </p:nvSpPr>
        <p:spPr>
          <a:xfrm>
            <a:off x="860223" y="2784069"/>
            <a:ext cx="47290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ubuntu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pt-BR" sz="1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18.04</a:t>
            </a:r>
            <a:endParaRPr lang="pt-BR" sz="1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pt-BR" sz="1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update -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y</a:t>
            </a:r>
            <a:endParaRPr lang="pt-BR" sz="1200" b="0" dirty="0">
              <a:solidFill>
                <a:schemeClr val="tx1"/>
              </a:solidFill>
              <a:effectLst/>
              <a:latin typeface="Menlo" panose="020B0609030804020204" pitchFamily="49" charset="0"/>
            </a:endParaRPr>
          </a:p>
          <a:p>
            <a:r>
              <a:rPr lang="pt-BR" sz="1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apt-get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install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npm</a:t>
            </a:r>
            <a:r>
              <a:rPr lang="pt-BR" sz="1200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-</a:t>
            </a:r>
            <a:r>
              <a:rPr lang="pt-BR" sz="1200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y</a:t>
            </a:r>
            <a:endParaRPr lang="pt-BR" sz="1200" b="0" dirty="0">
              <a:solidFill>
                <a:schemeClr val="tx1"/>
              </a:solidFill>
              <a:effectLst/>
              <a:latin typeface="Menlo" panose="020B0609030804020204" pitchFamily="49" charset="0"/>
            </a:endParaRPr>
          </a:p>
          <a:p>
            <a:b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pt-BR" sz="1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pt-BR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pt-BR" sz="1200" b="0" dirty="0" err="1">
                <a:solidFill>
                  <a:srgbClr val="FF0066"/>
                </a:solidFill>
                <a:effectLst/>
                <a:latin typeface="Menlo" panose="020B0609030804020204" pitchFamily="49" charset="0"/>
              </a:rPr>
              <a:t>Dockerfile</a:t>
            </a:r>
            <a:r>
              <a:rPr lang="pt-BR" sz="1200" b="0" dirty="0">
                <a:solidFill>
                  <a:srgbClr val="FF0066"/>
                </a:solidFill>
                <a:effectLst/>
                <a:latin typeface="Menlo" panose="020B0609030804020204" pitchFamily="49" charset="0"/>
              </a:rPr>
              <a:t> /root/arquivo-host-</a:t>
            </a:r>
            <a:r>
              <a:rPr lang="pt-BR" sz="1200" b="0" dirty="0" err="1">
                <a:solidFill>
                  <a:srgbClr val="FF0066"/>
                </a:solidFill>
                <a:effectLst/>
                <a:latin typeface="Menlo" panose="020B0609030804020204" pitchFamily="49" charset="0"/>
              </a:rPr>
              <a:t>transferido.txt</a:t>
            </a:r>
            <a:endParaRPr lang="pt-BR" sz="1200" b="0" dirty="0">
              <a:solidFill>
                <a:srgbClr val="FF0066"/>
              </a:solidFill>
              <a:effectLst/>
              <a:latin typeface="Menlo" panose="020B0609030804020204" pitchFamily="49" charset="0"/>
            </a:endParaRPr>
          </a:p>
          <a:p>
            <a:endParaRPr lang="pt-BR" sz="1800" dirty="0">
              <a:solidFill>
                <a:srgbClr val="FF0066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2C7527B-B280-B14A-B23A-9166BEBFD9F3}"/>
              </a:ext>
            </a:extLst>
          </p:cNvPr>
          <p:cNvSpPr/>
          <p:nvPr/>
        </p:nvSpPr>
        <p:spPr>
          <a:xfrm>
            <a:off x="5927777" y="3693291"/>
            <a:ext cx="273630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Direção: Host -&gt; 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Container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8EA51A-5DD5-BB44-5ED0-6CF4FC0CD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43D1A55E-BCFB-3A46-5D76-32B61DDD77EA}"/>
              </a:ext>
            </a:extLst>
          </p:cNvPr>
          <p:cNvCxnSpPr>
            <a:cxnSpLocks/>
          </p:cNvCxnSpPr>
          <p:nvPr/>
        </p:nvCxnSpPr>
        <p:spPr bwMode="auto">
          <a:xfrm>
            <a:off x="5652120" y="3854874"/>
            <a:ext cx="275657" cy="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D8895022-6899-836B-F290-99F3ABA4FB0F}"/>
              </a:ext>
            </a:extLst>
          </p:cNvPr>
          <p:cNvSpPr/>
          <p:nvPr/>
        </p:nvSpPr>
        <p:spPr>
          <a:xfrm>
            <a:off x="336474" y="4623300"/>
            <a:ext cx="43523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04A4724-47CC-EB5F-A217-264D3B95ED40}"/>
              </a:ext>
            </a:extLst>
          </p:cNvPr>
          <p:cNvSpPr/>
          <p:nvPr/>
        </p:nvSpPr>
        <p:spPr>
          <a:xfrm>
            <a:off x="336474" y="5333127"/>
            <a:ext cx="7475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name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testeadd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-it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/bin/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bash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2904025-C440-50EC-706F-FDFC1BA552DA}"/>
              </a:ext>
            </a:extLst>
          </p:cNvPr>
          <p:cNvSpPr txBox="1"/>
          <p:nvPr/>
        </p:nvSpPr>
        <p:spPr>
          <a:xfrm>
            <a:off x="0" y="6158210"/>
            <a:ext cx="835292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500" dirty="0">
                <a:solidFill>
                  <a:srgbClr val="FF3399"/>
                </a:solidFill>
              </a:rPr>
              <a:t>Execute o comando </a:t>
            </a:r>
            <a:r>
              <a:rPr lang="pt-BR" sz="1500" dirty="0" err="1">
                <a:solidFill>
                  <a:srgbClr val="FF3399"/>
                </a:solidFill>
              </a:rPr>
              <a:t>npm</a:t>
            </a:r>
            <a:r>
              <a:rPr lang="pt-BR" sz="1500" dirty="0">
                <a:solidFill>
                  <a:srgbClr val="FF3399"/>
                </a:solidFill>
              </a:rPr>
              <a:t> -</a:t>
            </a:r>
            <a:r>
              <a:rPr lang="pt-BR" sz="1500" dirty="0" err="1">
                <a:solidFill>
                  <a:srgbClr val="FF3399"/>
                </a:solidFill>
              </a:rPr>
              <a:t>v</a:t>
            </a:r>
            <a:r>
              <a:rPr lang="pt-BR" sz="1500" dirty="0">
                <a:solidFill>
                  <a:srgbClr val="FF3399"/>
                </a:solidFill>
              </a:rPr>
              <a:t> para verificar a instalação, e após, </a:t>
            </a:r>
            <a:r>
              <a:rPr lang="pt-BR" sz="1500" dirty="0" err="1">
                <a:solidFill>
                  <a:srgbClr val="FF3399"/>
                </a:solidFill>
              </a:rPr>
              <a:t>exit</a:t>
            </a:r>
            <a:r>
              <a:rPr lang="pt-BR" sz="1500" dirty="0">
                <a:solidFill>
                  <a:srgbClr val="FF3399"/>
                </a:solidFill>
              </a:rPr>
              <a:t>, para sair do Container</a:t>
            </a:r>
          </a:p>
        </p:txBody>
      </p:sp>
    </p:spTree>
    <p:extLst>
      <p:ext uri="{BB962C8B-B14F-4D97-AF65-F5344CB8AC3E}">
        <p14:creationId xmlns:p14="http://schemas.microsoft.com/office/powerpoint/2010/main" val="3046057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311151"/>
            <a:ext cx="11521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EXPOSE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BD9DF3C-A83F-CD4C-B7D9-7E9B2190B520}"/>
              </a:ext>
            </a:extLst>
          </p:cNvPr>
          <p:cNvSpPr/>
          <p:nvPr/>
        </p:nvSpPr>
        <p:spPr>
          <a:xfrm>
            <a:off x="683568" y="1700808"/>
            <a:ext cx="835292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Expõe uma porta específica com um protocolo especificado dentro de um </a:t>
            </a: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41BA869-7193-1741-86E7-00DC052ED9BC}"/>
              </a:ext>
            </a:extLst>
          </p:cNvPr>
          <p:cNvSpPr/>
          <p:nvPr/>
        </p:nvSpPr>
        <p:spPr>
          <a:xfrm>
            <a:off x="899592" y="2492896"/>
            <a:ext cx="187220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ubuntu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EXPOSE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80/</a:t>
            </a:r>
            <a:r>
              <a:rPr kumimoji="0" lang="en-US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tcp</a:t>
            </a:r>
            <a:endParaRPr kumimoji="0" lang="en-US" sz="13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EXPOSE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80/</a:t>
            </a:r>
            <a:r>
              <a:rPr kumimoji="0" lang="en-US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udp</a:t>
            </a:r>
            <a:endParaRPr kumimoji="0" lang="en-US" sz="13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8EA51A-5DD5-BB44-5ED0-6CF4FC0CD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EAB8FD4-59AD-FBA2-1CED-48CEE114B588}"/>
              </a:ext>
            </a:extLst>
          </p:cNvPr>
          <p:cNvSpPr/>
          <p:nvPr/>
        </p:nvSpPr>
        <p:spPr>
          <a:xfrm>
            <a:off x="339698" y="3430161"/>
            <a:ext cx="435232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573D780-F2AB-C6C7-6388-26D1086AA05F}"/>
              </a:ext>
            </a:extLst>
          </p:cNvPr>
          <p:cNvSpPr/>
          <p:nvPr/>
        </p:nvSpPr>
        <p:spPr>
          <a:xfrm>
            <a:off x="339698" y="3789040"/>
            <a:ext cx="502761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image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inspect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3A643EF-6A6A-22ED-874A-489226F965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26" y="4221088"/>
            <a:ext cx="5811858" cy="163044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FA406AA-BE44-075B-19F0-0258F68CB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26" y="6219397"/>
            <a:ext cx="5309150" cy="461665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40679D9-DC96-6160-90BC-8C687A7A0C2A}"/>
              </a:ext>
            </a:extLst>
          </p:cNvPr>
          <p:cNvSpPr/>
          <p:nvPr/>
        </p:nvSpPr>
        <p:spPr>
          <a:xfrm>
            <a:off x="329900" y="5820020"/>
            <a:ext cx="721088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name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testeexpose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-it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bash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41A3478-1223-BFCF-953C-CBAF617C899B}"/>
              </a:ext>
            </a:extLst>
          </p:cNvPr>
          <p:cNvSpPr/>
          <p:nvPr/>
        </p:nvSpPr>
        <p:spPr>
          <a:xfrm>
            <a:off x="1402095" y="5150708"/>
            <a:ext cx="1512168" cy="513118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97DC8E6-B700-82C2-AD16-0E22DFEFA69D}"/>
              </a:ext>
            </a:extLst>
          </p:cNvPr>
          <p:cNvSpPr/>
          <p:nvPr/>
        </p:nvSpPr>
        <p:spPr>
          <a:xfrm>
            <a:off x="4214861" y="6290542"/>
            <a:ext cx="862543" cy="285188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637D928-315E-BAAD-41B0-CC4F1389BA83}"/>
              </a:ext>
            </a:extLst>
          </p:cNvPr>
          <p:cNvSpPr txBox="1"/>
          <p:nvPr/>
        </p:nvSpPr>
        <p:spPr>
          <a:xfrm>
            <a:off x="5679139" y="6290542"/>
            <a:ext cx="20612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rgbClr val="FF0000"/>
                </a:solidFill>
              </a:rPr>
              <a:t>Em outro Terminal</a:t>
            </a:r>
          </a:p>
        </p:txBody>
      </p:sp>
    </p:spTree>
    <p:extLst>
      <p:ext uri="{BB962C8B-B14F-4D97-AF65-F5344CB8AC3E}">
        <p14:creationId xmlns:p14="http://schemas.microsoft.com/office/powerpoint/2010/main" val="411684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1521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EXPOSE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27728" y="1996098"/>
            <a:ext cx="835292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É importante entender que a instrução EXPOSE atua apenas como uma plataforma de informações (como Documentação) entre o criador da imagem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e o indivíduo que executa o Container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Esse comando não faz a publicação da porta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8DFFC4E-8B92-BB48-8168-755DD06A2AEF}"/>
              </a:ext>
            </a:extLst>
          </p:cNvPr>
          <p:cNvSpPr/>
          <p:nvPr/>
        </p:nvSpPr>
        <p:spPr>
          <a:xfrm>
            <a:off x="179512" y="4014064"/>
            <a:ext cx="867468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Podemos usar o protocolo TCP ou UDP para expor a porta (Padrão TCP)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Não mapeia portas na máquina Host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Pode ser substituído usando o sinalizador de publicação (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) ao iniciar um Container (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)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4E4E3F-ECFB-BDDA-06E4-57FC87415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</p:spTree>
    <p:extLst>
      <p:ext uri="{BB962C8B-B14F-4D97-AF65-F5344CB8AC3E}">
        <p14:creationId xmlns:p14="http://schemas.microsoft.com/office/powerpoint/2010/main" val="440625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comandos,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via DOCKER RUN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1521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EXPOSE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7F1B9CC-084B-1F43-964F-5599D57F856D}"/>
              </a:ext>
            </a:extLst>
          </p:cNvPr>
          <p:cNvSpPr/>
          <p:nvPr/>
        </p:nvSpPr>
        <p:spPr>
          <a:xfrm>
            <a:off x="1845784" y="1764033"/>
            <a:ext cx="51845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 com sinalizador de publicação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B9F490A-BE98-0B41-8836-FF5BCD3DE807}"/>
              </a:ext>
            </a:extLst>
          </p:cNvPr>
          <p:cNvSpPr/>
          <p:nvPr/>
        </p:nvSpPr>
        <p:spPr>
          <a:xfrm>
            <a:off x="1068428" y="2276872"/>
            <a:ext cx="71889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name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nginx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-server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80:80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nginx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BF96E72-D2C2-7741-9224-4A7EF1637954}"/>
              </a:ext>
            </a:extLst>
          </p:cNvPr>
          <p:cNvSpPr/>
          <p:nvPr/>
        </p:nvSpPr>
        <p:spPr>
          <a:xfrm>
            <a:off x="2519772" y="5589240"/>
            <a:ext cx="4104456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1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Acesse seu Web Browser em -&gt; </a:t>
            </a:r>
            <a:r>
              <a:rPr kumimoji="0" lang="pt-BR" sz="17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localhost:80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5BCE8F9-FABB-6F48-B54B-10505908C941}"/>
              </a:ext>
            </a:extLst>
          </p:cNvPr>
          <p:cNvSpPr/>
          <p:nvPr/>
        </p:nvSpPr>
        <p:spPr>
          <a:xfrm>
            <a:off x="131400" y="5978897"/>
            <a:ext cx="423224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stop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nginx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-server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C8DA7D14-D356-2046-81A0-BDA760975945}"/>
              </a:ext>
            </a:extLst>
          </p:cNvPr>
          <p:cNvSpPr/>
          <p:nvPr/>
        </p:nvSpPr>
        <p:spPr>
          <a:xfrm>
            <a:off x="6778175" y="2660313"/>
            <a:ext cx="231095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Direção: Host -&gt; Container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FC3D37F5-370F-C24D-9E3E-255653F47851}"/>
              </a:ext>
            </a:extLst>
          </p:cNvPr>
          <p:cNvSpPr/>
          <p:nvPr/>
        </p:nvSpPr>
        <p:spPr>
          <a:xfrm>
            <a:off x="131400" y="6402162"/>
            <a:ext cx="405540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rm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nginx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-server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20EBA-6069-E152-60C6-E1584422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cxnSp>
        <p:nvCxnSpPr>
          <p:cNvPr id="4" name="Conector em Curva 3">
            <a:extLst>
              <a:ext uri="{FF2B5EF4-FFF2-40B4-BE49-F238E27FC236}">
                <a16:creationId xmlns:a16="http://schemas.microsoft.com/office/drawing/2014/main" id="{6360C8FD-28A4-FA0B-C1A2-316F439F297A}"/>
              </a:ext>
            </a:extLst>
          </p:cNvPr>
          <p:cNvCxnSpPr>
            <a:cxnSpLocks/>
          </p:cNvCxnSpPr>
          <p:nvPr/>
        </p:nvCxnSpPr>
        <p:spPr bwMode="auto">
          <a:xfrm>
            <a:off x="6174147" y="2709855"/>
            <a:ext cx="630101" cy="96652"/>
          </a:xfrm>
          <a:prstGeom prst="curvedConnector3">
            <a:avLst>
              <a:gd name="adj1" fmla="val -1956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24" name="Imagem 23">
            <a:extLst>
              <a:ext uri="{FF2B5EF4-FFF2-40B4-BE49-F238E27FC236}">
                <a16:creationId xmlns:a16="http://schemas.microsoft.com/office/drawing/2014/main" id="{1055FFF2-00F8-9600-983E-C926C2C43D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69" y="2996952"/>
            <a:ext cx="7265462" cy="259228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A23BDB4-0032-5C54-4A4B-B390CB75F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0360" y="865153"/>
            <a:ext cx="1883941" cy="58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1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20162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WORKDIR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83568" y="1844824"/>
            <a:ext cx="835292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Define o ambiente de trabalho no Container, onde as instruções CMD, RUN, ENTRYPOINT, ADD </a:t>
            </a: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etc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executarão suas tarefas, além de definir o diretório padrão que será aberto ao executarmos o Container no modo Interativo (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-it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)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CBEAE9D-24BB-D146-9E0F-BD31BF49D220}"/>
              </a:ext>
            </a:extLst>
          </p:cNvPr>
          <p:cNvSpPr/>
          <p:nvPr/>
        </p:nvSpPr>
        <p:spPr>
          <a:xfrm>
            <a:off x="700534" y="4237814"/>
            <a:ext cx="4820405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ubuntu:18.04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WORKDIR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/app-java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arquivo-host.json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arquivo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-host-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transferido.json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0F6639-ACE9-AC80-F00C-2A656AE56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7EF823E-0478-4A2D-1FFE-949BCA3289E7}"/>
              </a:ext>
            </a:extLst>
          </p:cNvPr>
          <p:cNvSpPr/>
          <p:nvPr/>
        </p:nvSpPr>
        <p:spPr>
          <a:xfrm>
            <a:off x="683568" y="3387772"/>
            <a:ext cx="5390519" cy="569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Crie o arquivo </a:t>
            </a: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no seu Host</a:t>
            </a: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no Terminal execute: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500" b="0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echo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{ "nome": "Robert Plant",  "banda": "Led Zeppelin" } &gt; arquivo-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host.json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BEE57A2-7A0E-EF54-4E48-D5107C13F1CB}"/>
              </a:ext>
            </a:extLst>
          </p:cNvPr>
          <p:cNvSpPr/>
          <p:nvPr/>
        </p:nvSpPr>
        <p:spPr>
          <a:xfrm>
            <a:off x="255651" y="5611076"/>
            <a:ext cx="28761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99ADDEC-EC6F-F65C-6D74-7A157CAA6529}"/>
              </a:ext>
            </a:extLst>
          </p:cNvPr>
          <p:cNvSpPr/>
          <p:nvPr/>
        </p:nvSpPr>
        <p:spPr>
          <a:xfrm>
            <a:off x="255651" y="6144749"/>
            <a:ext cx="7268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name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testeworkdir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-it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5E948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bash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5E948B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51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1776" r="21705"/>
          <a:stretch/>
        </p:blipFill>
        <p:spPr>
          <a:xfrm>
            <a:off x="-11651" y="2060848"/>
            <a:ext cx="9155651" cy="280831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83885" y="2420888"/>
            <a:ext cx="87129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ld"/>
                <a:ea typeface="+mn-ea"/>
                <a:cs typeface="Gotham-Bold"/>
              </a:rPr>
              <a:t>TECNOLOGIA EM DESENVOLVIMENTO DE SISTEMAS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3885" y="3028427"/>
            <a:ext cx="6316512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ok"/>
                <a:ea typeface="+mn-ea"/>
                <a:cs typeface="Gotham-Book"/>
              </a:rPr>
              <a:t>DevOps Tools &amp; Cloud </a:t>
            </a: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ok"/>
                <a:ea typeface="+mn-ea"/>
                <a:cs typeface="Gotham-Book"/>
              </a:rPr>
              <a:t>Computing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-Book"/>
              <a:ea typeface="+mn-ea"/>
              <a:cs typeface="Gotham-Book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Gotham-Book"/>
              <a:ea typeface="+mn-ea"/>
              <a:cs typeface="Gotham-Book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otham-Book"/>
                <a:ea typeface="+mn-ea"/>
                <a:cs typeface="Gotham-Book"/>
              </a:rPr>
              <a:t>Dockerfile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Gotham-Book"/>
              <a:ea typeface="+mn-ea"/>
              <a:cs typeface="Gotham-Book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167860" y="2507302"/>
            <a:ext cx="83659" cy="2033293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10353" y="4128872"/>
            <a:ext cx="622162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ld"/>
                <a:ea typeface="+mn-ea"/>
                <a:cs typeface="Gotham-Bold"/>
              </a:rPr>
              <a:t>PROF. João Menk               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ld"/>
                <a:ea typeface="+mn-ea"/>
                <a:cs typeface="Gotham-Bold"/>
              </a:rPr>
              <a:t>profjoao.menk@fiap.com.br</a:t>
            </a: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-Bold"/>
              <a:ea typeface="+mn-ea"/>
              <a:cs typeface="Gotham-Bold"/>
            </a:endParaRP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BC8CB98E-2AB1-3BF1-6238-3F72164B74BC}"/>
              </a:ext>
            </a:extLst>
          </p:cNvPr>
          <p:cNvSpPr txBox="1"/>
          <p:nvPr/>
        </p:nvSpPr>
        <p:spPr>
          <a:xfrm>
            <a:off x="359999" y="4346403"/>
            <a:ext cx="622162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ld"/>
                <a:ea typeface="+mn-ea"/>
                <a:cs typeface="Gotham-Bold"/>
              </a:rPr>
              <a:t>PROF. </a:t>
            </a:r>
            <a:r>
              <a:rPr lang="en-US" sz="1600" dirty="0">
                <a:solidFill>
                  <a:srgbClr val="FFFFFF"/>
                </a:solidFill>
                <a:latin typeface="Gotham-Bold"/>
                <a:cs typeface="Gotham-Bold"/>
              </a:rPr>
              <a:t>Rafael Pereira      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tham-Bold"/>
                <a:ea typeface="+mn-ea"/>
                <a:cs typeface="Gotham-Bold"/>
              </a:rPr>
              <a:t>profrafael.pereira@fiap.com.br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-Bold"/>
              <a:ea typeface="+mn-ea"/>
              <a:cs typeface="Gotham-Bold"/>
            </a:endParaRPr>
          </a:p>
        </p:txBody>
      </p:sp>
    </p:spTree>
    <p:extLst>
      <p:ext uri="{BB962C8B-B14F-4D97-AF65-F5344CB8AC3E}">
        <p14:creationId xmlns:p14="http://schemas.microsoft.com/office/powerpoint/2010/main" val="186939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CMD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83568" y="1844824"/>
            <a:ext cx="8352928" cy="1677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Usado para definir um comando padrão que é executado assim que </a:t>
            </a:r>
            <a:r>
              <a:rPr kumimoji="0" lang="pt-BR" sz="2400" b="0" i="0" u="sng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você roda o Container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não no Build da Imagem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No caso de vários comandos CMD, apenas o último é executado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9" name="Retângulo 3">
            <a:extLst>
              <a:ext uri="{FF2B5EF4-FFF2-40B4-BE49-F238E27FC236}">
                <a16:creationId xmlns:a16="http://schemas.microsoft.com/office/drawing/2014/main" id="{309CEDCB-4A52-4FCD-AEB7-57318C7F5088}"/>
              </a:ext>
            </a:extLst>
          </p:cNvPr>
          <p:cNvSpPr/>
          <p:nvPr/>
        </p:nvSpPr>
        <p:spPr>
          <a:xfrm>
            <a:off x="707813" y="3842610"/>
            <a:ext cx="3096344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alpine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F8F8F2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"echo"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Rodei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1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execução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F02E817-5FC3-342D-A7E7-898EDDD40C7D}"/>
              </a:ext>
            </a:extLst>
          </p:cNvPr>
          <p:cNvSpPr/>
          <p:nvPr/>
        </p:nvSpPr>
        <p:spPr>
          <a:xfrm>
            <a:off x="315549" y="5548010"/>
            <a:ext cx="490452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rm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testecmd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2822C0D-19B9-1BA1-1C78-194C25D4AAD4}"/>
              </a:ext>
            </a:extLst>
          </p:cNvPr>
          <p:cNvSpPr/>
          <p:nvPr/>
        </p:nvSpPr>
        <p:spPr>
          <a:xfrm>
            <a:off x="315549" y="5014337"/>
            <a:ext cx="375239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testecmd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B75FAC-A268-8C6F-6937-0F8CBB3C7C98}"/>
              </a:ext>
            </a:extLst>
          </p:cNvPr>
          <p:cNvSpPr txBox="1"/>
          <p:nvPr/>
        </p:nvSpPr>
        <p:spPr>
          <a:xfrm>
            <a:off x="3419872" y="6330339"/>
            <a:ext cx="479891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PT" sz="1300" dirty="0">
                <a:solidFill>
                  <a:srgbClr val="FF0066"/>
                </a:solidFill>
              </a:rPr>
              <a:t>O Docker limpa automaticamente o Container e remove o sistema de arquivos quando for encerrado</a:t>
            </a:r>
            <a:endParaRPr lang="pt-BR" sz="1300" dirty="0">
              <a:solidFill>
                <a:srgbClr val="FF0066"/>
              </a:solidFill>
            </a:endParaRPr>
          </a:p>
        </p:txBody>
      </p:sp>
      <p:cxnSp>
        <p:nvCxnSpPr>
          <p:cNvPr id="7" name="Conector em Curva 6">
            <a:extLst>
              <a:ext uri="{FF2B5EF4-FFF2-40B4-BE49-F238E27FC236}">
                <a16:creationId xmlns:a16="http://schemas.microsoft.com/office/drawing/2014/main" id="{97736E79-AD4D-2F15-DE3C-93B803040E37}"/>
              </a:ext>
            </a:extLst>
          </p:cNvPr>
          <p:cNvCxnSpPr>
            <a:cxnSpLocks/>
          </p:cNvCxnSpPr>
          <p:nvPr/>
        </p:nvCxnSpPr>
        <p:spPr bwMode="auto">
          <a:xfrm rot="16200000" flipH="1">
            <a:off x="3188751" y="5993995"/>
            <a:ext cx="390235" cy="360040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154D9BA-37FD-6F13-1319-5DAD83BFA326}"/>
              </a:ext>
            </a:extLst>
          </p:cNvPr>
          <p:cNvSpPr txBox="1"/>
          <p:nvPr/>
        </p:nvSpPr>
        <p:spPr>
          <a:xfrm>
            <a:off x="4434741" y="4211942"/>
            <a:ext cx="2681733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500" b="0" i="0" dirty="0">
                <a:solidFill>
                  <a:srgbClr val="000000"/>
                </a:solidFill>
                <a:effectLst/>
                <a:latin typeface="Source Code Pro" panose="020F0502020204030204" pitchFamily="34" charset="0"/>
              </a:rPr>
              <a:t>CMD</a:t>
            </a:r>
            <a:r>
              <a:rPr lang="pt-BR" sz="1500" b="0" i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1500" b="0" i="0" dirty="0">
                <a:solidFill>
                  <a:srgbClr val="8E6FDC"/>
                </a:solidFill>
                <a:effectLst/>
                <a:latin typeface="Source Code Pro" panose="020B0509030403020204" pitchFamily="49" charset="0"/>
              </a:rPr>
              <a:t>/bin/</a:t>
            </a:r>
            <a:r>
              <a:rPr lang="pt-BR" sz="1500" b="0" i="1" dirty="0" err="1">
                <a:solidFill>
                  <a:srgbClr val="8E6FDC"/>
                </a:solidFill>
                <a:effectLst/>
                <a:latin typeface="Source Code Pro" panose="020B0509030403020204" pitchFamily="49" charset="0"/>
              </a:rPr>
              <a:t>bash</a:t>
            </a:r>
            <a:r>
              <a:rPr lang="pt-BR" sz="1500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-</a:t>
            </a:r>
            <a:r>
              <a:rPr lang="pt-BR" sz="1500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</a:t>
            </a:r>
            <a:endParaRPr lang="pt-BR" sz="1500" b="0" i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84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Exercício </a:t>
            </a:r>
            <a:r>
              <a:rPr lang="pt-BR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 </a:t>
            </a:r>
            <a:r>
              <a:rPr lang="pt-BR" dirty="0" err="1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Dockerfile</a:t>
            </a: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D02E5C0-90A8-A8D2-679F-0432CCC617D9}"/>
              </a:ext>
            </a:extLst>
          </p:cNvPr>
          <p:cNvSpPr/>
          <p:nvPr/>
        </p:nvSpPr>
        <p:spPr>
          <a:xfrm>
            <a:off x="0" y="3429000"/>
            <a:ext cx="883308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01)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git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clone https://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github.com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profjoaomenk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spring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-boot-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hello.git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8A9082E-17B0-0D4E-837F-D1260CA32F55}"/>
              </a:ext>
            </a:extLst>
          </p:cNvPr>
          <p:cNvSpPr/>
          <p:nvPr/>
        </p:nvSpPr>
        <p:spPr>
          <a:xfrm>
            <a:off x="131400" y="1412776"/>
            <a:ext cx="5088672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 de App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Word Java Spring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Clonar o Repositório</a:t>
            </a: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Entrar no diretório criado pelo </a:t>
            </a:r>
            <a:r>
              <a:rPr kumimoji="0" lang="pt-BR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Git</a:t>
            </a:r>
            <a:endParaRPr kumimoji="0" lang="pt-BR" sz="15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Criar o </a:t>
            </a:r>
            <a:r>
              <a:rPr kumimoji="0" lang="pt-BR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para empacotar e rodar o App</a:t>
            </a: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Criar a Imagem do Docker</a:t>
            </a: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Rodar o Container em Segundo Plano com o nome </a:t>
            </a:r>
            <a:r>
              <a:rPr kumimoji="0" lang="pt-BR" sz="150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apphello</a:t>
            </a:r>
            <a:endParaRPr kumimoji="0" lang="pt-BR" sz="150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228600" marR="0" lvl="0" indent="-2286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Limpar </a:t>
            </a:r>
            <a:r>
              <a:rPr lang="pt-BR" sz="1500" b="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Laboratório</a:t>
            </a:r>
            <a:endParaRPr kumimoji="0" lang="pt-BR" sz="15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40CA547-9EDF-371D-80D4-FE6087DE571F}"/>
              </a:ext>
            </a:extLst>
          </p:cNvPr>
          <p:cNvSpPr txBox="1"/>
          <p:nvPr/>
        </p:nvSpPr>
        <p:spPr>
          <a:xfrm>
            <a:off x="3635896" y="6592996"/>
            <a:ext cx="550810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PT" sz="1300" dirty="0">
                <a:solidFill>
                  <a:srgbClr val="FF0066"/>
                </a:solidFill>
                <a:highlight>
                  <a:srgbClr val="FFFF00"/>
                </a:highlight>
              </a:rPr>
              <a:t>Não esqueça de voltar ao diretório anterior ao final desse exemplo</a:t>
            </a:r>
            <a:endParaRPr lang="pt-BR" sz="1300" dirty="0">
              <a:solidFill>
                <a:srgbClr val="FF0066"/>
              </a:solidFill>
              <a:highlight>
                <a:srgbClr val="FFFF00"/>
              </a:highlight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19F49DB-435B-2A81-D483-EF79E7F6D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608598"/>
            <a:ext cx="3744416" cy="1460362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2A179FBB-C059-85AF-A533-CC77CEFF1A8D}"/>
              </a:ext>
            </a:extLst>
          </p:cNvPr>
          <p:cNvSpPr/>
          <p:nvPr/>
        </p:nvSpPr>
        <p:spPr>
          <a:xfrm>
            <a:off x="0" y="3861048"/>
            <a:ext cx="773966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2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02) </a:t>
            </a:r>
            <a:r>
              <a:rPr lang="pt-BR" sz="2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spring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-boot-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369A68B-7C67-C958-0234-D5E910A1DAB5}"/>
              </a:ext>
            </a:extLst>
          </p:cNvPr>
          <p:cNvSpPr txBox="1"/>
          <p:nvPr/>
        </p:nvSpPr>
        <p:spPr>
          <a:xfrm>
            <a:off x="0" y="4510281"/>
            <a:ext cx="773966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Imagem a Utilizar no </a:t>
            </a:r>
            <a:r>
              <a:rPr lang="pt-BR" sz="2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Dockerfile</a:t>
            </a:r>
            <a:r>
              <a:rPr lang="pt-BR" sz="2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pt-BR" sz="2200" b="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maven:3.9.5-eclipse-temurin-17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76E2EA5-8DED-C361-F6EE-D5C599B4C2BE}"/>
              </a:ext>
            </a:extLst>
          </p:cNvPr>
          <p:cNvSpPr txBox="1"/>
          <p:nvPr/>
        </p:nvSpPr>
        <p:spPr>
          <a:xfrm>
            <a:off x="0" y="5445224"/>
            <a:ext cx="831641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Comando CMD:</a:t>
            </a:r>
          </a:p>
          <a:p>
            <a:r>
              <a:rPr lang="pt-BR" sz="2000" b="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CMD ["</a:t>
            </a:r>
            <a:r>
              <a:rPr lang="pt-BR" sz="2000" b="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pt-BR" sz="2000" b="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 "-</a:t>
            </a:r>
            <a:r>
              <a:rPr lang="pt-BR" sz="2000" b="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jar</a:t>
            </a:r>
            <a:r>
              <a:rPr lang="pt-BR" sz="2000" b="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 "target/spring-boot-complete-0.0.1-SNAPSHOT.jar"]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1D719A2-A864-E1D0-7F20-8A789D0BED30}"/>
              </a:ext>
            </a:extLst>
          </p:cNvPr>
          <p:cNvSpPr txBox="1"/>
          <p:nvPr/>
        </p:nvSpPr>
        <p:spPr>
          <a:xfrm>
            <a:off x="0" y="4985373"/>
            <a:ext cx="773966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Expor a porta </a:t>
            </a:r>
            <a:r>
              <a:rPr lang="pt-BR" sz="2200" b="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8080</a:t>
            </a:r>
          </a:p>
        </p:txBody>
      </p:sp>
    </p:spTree>
    <p:extLst>
      <p:ext uri="{BB962C8B-B14F-4D97-AF65-F5344CB8AC3E}">
        <p14:creationId xmlns:p14="http://schemas.microsoft.com/office/powerpoint/2010/main" val="1066543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Exercício </a:t>
            </a:r>
            <a:r>
              <a:rPr lang="pt-BR" b="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 </a:t>
            </a:r>
            <a:r>
              <a:rPr lang="pt-BR" b="0" dirty="0" err="1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D02E5C0-90A8-A8D2-679F-0432CCC617D9}"/>
              </a:ext>
            </a:extLst>
          </p:cNvPr>
          <p:cNvSpPr/>
          <p:nvPr/>
        </p:nvSpPr>
        <p:spPr>
          <a:xfrm>
            <a:off x="131400" y="1364929"/>
            <a:ext cx="773966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git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clone https://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github.com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profjoaomenk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spring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-boot-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hello.git</a:t>
            </a:r>
            <a:endParaRPr kumimoji="0" lang="pt-BR" sz="21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40CA547-9EDF-371D-80D4-FE6087DE571F}"/>
              </a:ext>
            </a:extLst>
          </p:cNvPr>
          <p:cNvSpPr txBox="1"/>
          <p:nvPr/>
        </p:nvSpPr>
        <p:spPr>
          <a:xfrm>
            <a:off x="129531" y="6537503"/>
            <a:ext cx="550810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PT" sz="1300" dirty="0">
                <a:solidFill>
                  <a:srgbClr val="FF0066"/>
                </a:solidFill>
                <a:highlight>
                  <a:srgbClr val="FFFF00"/>
                </a:highlight>
              </a:rPr>
              <a:t>Não esqueça de voltar ao diretório anterior ao final desse exemplo</a:t>
            </a:r>
            <a:endParaRPr lang="pt-BR" sz="1300" dirty="0">
              <a:solidFill>
                <a:srgbClr val="FF0066"/>
              </a:solidFill>
              <a:highlight>
                <a:srgbClr val="FFFF00"/>
              </a:highlight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9F025FE-FF58-2A5C-B015-C655619FBCD1}"/>
              </a:ext>
            </a:extLst>
          </p:cNvPr>
          <p:cNvSpPr/>
          <p:nvPr/>
        </p:nvSpPr>
        <p:spPr>
          <a:xfrm>
            <a:off x="129531" y="1756401"/>
            <a:ext cx="773966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spring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-boot-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</a:t>
            </a:r>
            <a:endParaRPr kumimoji="0" lang="pt-BR" sz="21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73A16A8-2131-289B-6305-9CDDD282107B}"/>
              </a:ext>
            </a:extLst>
          </p:cNvPr>
          <p:cNvSpPr/>
          <p:nvPr/>
        </p:nvSpPr>
        <p:spPr>
          <a:xfrm>
            <a:off x="124830" y="2083205"/>
            <a:ext cx="773966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nano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Dockerfile</a:t>
            </a:r>
            <a:endParaRPr kumimoji="0" lang="pt-BR" sz="21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857B44B-17DA-8ACA-4A24-BF6497AA3B08}"/>
              </a:ext>
            </a:extLst>
          </p:cNvPr>
          <p:cNvSpPr txBox="1"/>
          <p:nvPr/>
        </p:nvSpPr>
        <p:spPr>
          <a:xfrm>
            <a:off x="131400" y="2555210"/>
            <a:ext cx="773966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maven:3.9.5-eclipse-temurin-17</a:t>
            </a:r>
          </a:p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WORKDIR /app</a:t>
            </a:r>
          </a:p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 . .</a:t>
            </a:r>
          </a:p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 </a:t>
            </a:r>
            <a:r>
              <a:rPr lang="pt-BR" sz="17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mvn</a:t>
            </a:r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clean </a:t>
            </a:r>
            <a:r>
              <a:rPr lang="pt-BR" sz="17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package</a:t>
            </a:r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17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DskipTests</a:t>
            </a:r>
            <a:endParaRPr lang="pt-BR" sz="17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EXPOSE 8080</a:t>
            </a:r>
          </a:p>
          <a:p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CMD ["</a:t>
            </a:r>
            <a:r>
              <a:rPr lang="pt-BR" sz="17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 "-</a:t>
            </a:r>
            <a:r>
              <a:rPr lang="pt-BR" sz="17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jar</a:t>
            </a:r>
            <a:r>
              <a:rPr lang="pt-BR" sz="17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", "target/spring-boot-complete-0.0.1-SNAPSHOT.jar"]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1C6A34C-357A-EF9C-3507-E54427782D1A}"/>
              </a:ext>
            </a:extLst>
          </p:cNvPr>
          <p:cNvSpPr/>
          <p:nvPr/>
        </p:nvSpPr>
        <p:spPr>
          <a:xfrm>
            <a:off x="131400" y="4394898"/>
            <a:ext cx="391846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7A28E06-1CE3-3140-97E6-12E5170BD096}"/>
              </a:ext>
            </a:extLst>
          </p:cNvPr>
          <p:cNvSpPr/>
          <p:nvPr/>
        </p:nvSpPr>
        <p:spPr>
          <a:xfrm>
            <a:off x="124830" y="4958219"/>
            <a:ext cx="848842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8080:8080 --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name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apphello</a:t>
            </a:r>
            <a:r>
              <a:rPr kumimoji="0" lang="pt-BR" sz="21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1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hello</a:t>
            </a:r>
            <a:endParaRPr kumimoji="0" lang="pt-BR" sz="21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D35B2CE-59EF-D643-A615-C05F28A4EB1D}"/>
              </a:ext>
            </a:extLst>
          </p:cNvPr>
          <p:cNvSpPr txBox="1"/>
          <p:nvPr/>
        </p:nvSpPr>
        <p:spPr>
          <a:xfrm>
            <a:off x="120506" y="5510373"/>
            <a:ext cx="45817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container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apphello</a:t>
            </a:r>
            <a:endParaRPr lang="pt-BR" sz="21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FE7ACA8-9F94-5849-0A39-A35254536C48}"/>
              </a:ext>
            </a:extLst>
          </p:cNvPr>
          <p:cNvSpPr txBox="1"/>
          <p:nvPr/>
        </p:nvSpPr>
        <p:spPr>
          <a:xfrm>
            <a:off x="120506" y="6077916"/>
            <a:ext cx="45817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</a:t>
            </a:r>
            <a:r>
              <a:rPr lang="pt-BR" sz="2100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1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hello</a:t>
            </a:r>
            <a:endParaRPr lang="pt-BR" sz="2100" dirty="0">
              <a:solidFill>
                <a:srgbClr val="005F8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015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82B9BE06-3B81-68D5-7DCD-17F6EB08C2EC}"/>
              </a:ext>
            </a:extLst>
          </p:cNvPr>
          <p:cNvSpPr/>
          <p:nvPr/>
        </p:nvSpPr>
        <p:spPr bwMode="auto">
          <a:xfrm>
            <a:off x="349702" y="3332255"/>
            <a:ext cx="2315984" cy="587676"/>
          </a:xfrm>
          <a:prstGeom prst="roundRect">
            <a:avLst/>
          </a:prstGeom>
          <a:solidFill>
            <a:srgbClr val="58D6B4">
              <a:alpha val="1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ENTRYPOINT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83568" y="1844824"/>
            <a:ext cx="8352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É um ponto de entrada para seu Container, o que ele irá fazer ao iniciar. Permite que você configure </a:t>
            </a: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um Container que será executado como um executável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14" name="Retângulo 3">
            <a:extLst>
              <a:ext uri="{FF2B5EF4-FFF2-40B4-BE49-F238E27FC236}">
                <a16:creationId xmlns:a16="http://schemas.microsoft.com/office/drawing/2014/main" id="{B578CB49-D240-4F3F-870D-67FDA7356DE1}"/>
              </a:ext>
            </a:extLst>
          </p:cNvPr>
          <p:cNvSpPr/>
          <p:nvPr/>
        </p:nvSpPr>
        <p:spPr>
          <a:xfrm>
            <a:off x="319053" y="3359775"/>
            <a:ext cx="231598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alpine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ENTRYPOINT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[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"top"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b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]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7ACCE55-0CCA-0462-4EC4-477EDFF0F792}"/>
              </a:ext>
            </a:extLst>
          </p:cNvPr>
          <p:cNvSpPr/>
          <p:nvPr/>
        </p:nvSpPr>
        <p:spPr>
          <a:xfrm>
            <a:off x="317081" y="4245285"/>
            <a:ext cx="343997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ptoentrada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F844D6D2-453F-D443-782B-C882A9558331}"/>
              </a:ext>
            </a:extLst>
          </p:cNvPr>
          <p:cNvSpPr/>
          <p:nvPr/>
        </p:nvSpPr>
        <p:spPr>
          <a:xfrm>
            <a:off x="317081" y="4904619"/>
            <a:ext cx="5195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kumimoji="0" lang="de-DE" alt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ptoentrada</a:t>
            </a:r>
            <a:endParaRPr kumimoji="0" lang="pt-BR" sz="22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605C36E9-1498-1DDE-5E43-B0FDD656A975}"/>
              </a:ext>
            </a:extLst>
          </p:cNvPr>
          <p:cNvSpPr/>
          <p:nvPr/>
        </p:nvSpPr>
        <p:spPr>
          <a:xfrm>
            <a:off x="308167" y="5630783"/>
            <a:ext cx="54651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kumimoji="0" lang="de-DE" alt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ptoentrada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lang="pt-BR" sz="2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F801AB0-BAD6-29A8-F330-CD036D344197}"/>
              </a:ext>
            </a:extLst>
          </p:cNvPr>
          <p:cNvSpPr txBox="1"/>
          <p:nvPr/>
        </p:nvSpPr>
        <p:spPr>
          <a:xfrm>
            <a:off x="5879537" y="5126651"/>
            <a:ext cx="277405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Envia parâmetros </a:t>
            </a:r>
            <a:r>
              <a:rPr lang="pt-BR" sz="1100" dirty="0">
                <a:solidFill>
                  <a:srgbClr val="FF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ao ENTRYPOINT.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Executa: 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</a:t>
            </a:r>
            <a:r>
              <a:rPr kumimoji="0" lang="pt-BR" sz="11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3</a:t>
            </a:r>
          </a:p>
        </p:txBody>
      </p:sp>
      <p:cxnSp>
        <p:nvCxnSpPr>
          <p:cNvPr id="26" name="Conector em Curva 25">
            <a:extLst>
              <a:ext uri="{FF2B5EF4-FFF2-40B4-BE49-F238E27FC236}">
                <a16:creationId xmlns:a16="http://schemas.microsoft.com/office/drawing/2014/main" id="{BA4EE419-E9C3-B69F-46B8-9FA0A9BF2E48}"/>
              </a:ext>
            </a:extLst>
          </p:cNvPr>
          <p:cNvCxnSpPr>
            <a:cxnSpLocks/>
          </p:cNvCxnSpPr>
          <p:nvPr/>
        </p:nvCxnSpPr>
        <p:spPr bwMode="auto">
          <a:xfrm flipV="1">
            <a:off x="5303474" y="5277879"/>
            <a:ext cx="610311" cy="593295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9C4E0187-729D-03D8-F604-753B0C2D38CF}"/>
              </a:ext>
            </a:extLst>
          </p:cNvPr>
          <p:cNvSpPr txBox="1"/>
          <p:nvPr/>
        </p:nvSpPr>
        <p:spPr>
          <a:xfrm>
            <a:off x="5220072" y="6031244"/>
            <a:ext cx="316977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dirty="0">
                <a:latin typeface="Calibri" panose="020F0502020204030204" pitchFamily="34" charset="0"/>
                <a:cs typeface="Calibri" panose="020F0502020204030204" pitchFamily="34" charset="0"/>
              </a:rPr>
              <a:t>Documentação Linux:  -</a:t>
            </a:r>
            <a:r>
              <a:rPr lang="pt-B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pt-BR" sz="1100" dirty="0">
                <a:latin typeface="Calibri" panose="020F0502020204030204" pitchFamily="34" charset="0"/>
                <a:cs typeface="Calibri" panose="020F0502020204030204" pitchFamily="34" charset="0"/>
              </a:rPr>
              <a:t> N -&gt; </a:t>
            </a:r>
            <a:r>
              <a:rPr lang="pt-B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Exit</a:t>
            </a:r>
            <a:r>
              <a:rPr lang="pt-BR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pt-BR" sz="1100" dirty="0">
                <a:latin typeface="Calibri" panose="020F0502020204030204" pitchFamily="34" charset="0"/>
                <a:cs typeface="Calibri" panose="020F0502020204030204" pitchFamily="34" charset="0"/>
              </a:rPr>
              <a:t> N </a:t>
            </a:r>
            <a:r>
              <a:rPr lang="pt-B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iterations</a:t>
            </a:r>
            <a:endParaRPr lang="pt-BR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663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4320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ENTRYPOINT e CMD - Juntos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B755F7E-B5A5-BE30-8A76-ABE3DBD85A2F}"/>
              </a:ext>
            </a:extLst>
          </p:cNvPr>
          <p:cNvSpPr/>
          <p:nvPr/>
        </p:nvSpPr>
        <p:spPr>
          <a:xfrm>
            <a:off x="683568" y="1844824"/>
            <a:ext cx="83529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ENTRYPOINT deve ser definido ao usar o Container como um executável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 CMD deve ser usado como uma forma de definir argumentos padrão para um comando ENTRYPOINT ou para executar um comando em um Container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 CMD será substituído ao executar o Container com argumentos alternativos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6C4AF61-0044-8616-4440-7AAD5946AD72}"/>
              </a:ext>
            </a:extLst>
          </p:cNvPr>
          <p:cNvSpPr txBox="1"/>
          <p:nvPr/>
        </p:nvSpPr>
        <p:spPr>
          <a:xfrm>
            <a:off x="2231740" y="4707146"/>
            <a:ext cx="5256584" cy="1985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ENTRYPOINT ["</a:t>
            </a: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dotnet</a:t>
            </a: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", "</a:t>
            </a: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seuapp.dll</a:t>
            </a: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CMD ["</a:t>
            </a: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meuparam</a:t>
            </a: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"]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 resultado na execução é: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dotnet</a:t>
            </a: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seuapp.dll</a:t>
            </a:r>
            <a:r>
              <a:rPr kumimoji="0" lang="pt-BR" sz="1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pt-BR" sz="19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meuparam</a:t>
            </a:r>
            <a:endParaRPr kumimoji="0" lang="pt-BR" sz="1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9766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2FF68F5-5F9A-A3B5-2A0B-AC5F8D3DA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8" y="3789040"/>
            <a:ext cx="5337387" cy="1518136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4320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ENTRYPOINT e CMD - Juntos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9" name="Retângulo 3">
            <a:extLst>
              <a:ext uri="{FF2B5EF4-FFF2-40B4-BE49-F238E27FC236}">
                <a16:creationId xmlns:a16="http://schemas.microsoft.com/office/drawing/2014/main" id="{3813B8E7-3B92-4B4B-B09C-030D673BC518}"/>
              </a:ext>
            </a:extLst>
          </p:cNvPr>
          <p:cNvSpPr/>
          <p:nvPr/>
        </p:nvSpPr>
        <p:spPr>
          <a:xfrm>
            <a:off x="755576" y="1941366"/>
            <a:ext cx="288032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alpine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ENTRYPOINT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"echo"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"Hello,"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"World"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8F17636-0439-55EF-39B6-C9261CE62ADA}"/>
              </a:ext>
            </a:extLst>
          </p:cNvPr>
          <p:cNvSpPr/>
          <p:nvPr/>
        </p:nvSpPr>
        <p:spPr>
          <a:xfrm>
            <a:off x="301007" y="3068960"/>
            <a:ext cx="266429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FA8DAE9-EE64-23D5-F178-35D2FF10CF9F}"/>
              </a:ext>
            </a:extLst>
          </p:cNvPr>
          <p:cNvSpPr/>
          <p:nvPr/>
        </p:nvSpPr>
        <p:spPr>
          <a:xfrm>
            <a:off x="301007" y="3573016"/>
            <a:ext cx="590067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kumimoji="0" lang="de-DE" alt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AB10F6D-1813-69DA-018F-9D16FFF31EA2}"/>
              </a:ext>
            </a:extLst>
          </p:cNvPr>
          <p:cNvSpPr/>
          <p:nvPr/>
        </p:nvSpPr>
        <p:spPr>
          <a:xfrm>
            <a:off x="301007" y="5091732"/>
            <a:ext cx="776957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2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lang="de-DE" altLang="pt-BR" sz="2200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teste 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"João"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6ECC838-7F7A-BB3E-4E46-67A968D025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8" y="5307175"/>
            <a:ext cx="5472541" cy="155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85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 e ENV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11560" y="1844824"/>
            <a:ext cx="8424936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 instrução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define uma variável que os usuários podem passar em tempo de compilação para o construtor da Imagem (comando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)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usando o sinalizador: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--build-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&lt;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varname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&gt;=&lt;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value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&gt;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é a única instrução que pode preceder FROM no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As variáveis ​​de ambiente definidas usando a instrução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sempre substituem uma instrução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com o mesmo nome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Ao contrário do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as variáveis </a:t>
            </a:r>
            <a:r>
              <a:rPr kumimoji="0" lang="pt-BR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também são acessíveis ao executar os Containers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Os valores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também podem ser substituídos ao iniciar um Container (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-e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ou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-file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)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C0D1274-20E0-E53D-423A-683C069C07C4}"/>
              </a:ext>
            </a:extLst>
          </p:cNvPr>
          <p:cNvSpPr/>
          <p:nvPr/>
        </p:nvSpPr>
        <p:spPr>
          <a:xfrm>
            <a:off x="127786" y="6178371"/>
            <a:ext cx="293204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9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NÃO PASSE VALORES DE SEGREDOS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9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Variáveis em tempo de compilação são visíveis através do comando </a:t>
            </a:r>
            <a:r>
              <a:rPr kumimoji="0" lang="pt-BR" sz="9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9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9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history</a:t>
            </a:r>
            <a:endParaRPr kumimoji="0" lang="pt-BR" sz="9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5" name="Picture 2" descr="HashTags…Que são? Para que servem? |">
            <a:extLst>
              <a:ext uri="{FF2B5EF4-FFF2-40B4-BE49-F238E27FC236}">
                <a16:creationId xmlns:a16="http://schemas.microsoft.com/office/drawing/2014/main" id="{652EBBB0-1F78-525D-B0E9-520BDBD92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61" y="5733256"/>
            <a:ext cx="429499" cy="42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3DB00E9-F0D2-FEAE-B988-82C628A5E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8424" y="5046331"/>
            <a:ext cx="2019295" cy="180334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1C82137-C3B7-953C-A8EA-34F02B197C32}"/>
              </a:ext>
            </a:extLst>
          </p:cNvPr>
          <p:cNvSpPr txBox="1"/>
          <p:nvPr/>
        </p:nvSpPr>
        <p:spPr>
          <a:xfrm>
            <a:off x="5364088" y="5439858"/>
            <a:ext cx="3803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ARG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nome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      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O ARG espera um valor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ARG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nome=João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 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O ARG recebe um valor padrão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ENV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estado=PB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 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O ENV recebe um valor padrão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ENV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nome2=$nome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O ENV recebe um valor padrão de um ARG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ENV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nome2=${nome}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800" b="0" i="0" u="none" strike="noStrike" kern="1200" cap="none" spc="0" normalizeH="0" baseline="0" noProof="0" dirty="0">
                <a:ln>
                  <a:noFill/>
                </a:ln>
                <a:solidFill>
                  <a:srgbClr val="02AE4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O ENV recebe um valor padrão de um ARG</a:t>
            </a:r>
          </a:p>
        </p:txBody>
      </p:sp>
    </p:spTree>
    <p:extLst>
      <p:ext uri="{BB962C8B-B14F-4D97-AF65-F5344CB8AC3E}">
        <p14:creationId xmlns:p14="http://schemas.microsoft.com/office/powerpoint/2010/main" val="36181026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268760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12" name="Retângulo 3">
            <a:extLst>
              <a:ext uri="{FF2B5EF4-FFF2-40B4-BE49-F238E27FC236}">
                <a16:creationId xmlns:a16="http://schemas.microsoft.com/office/drawing/2014/main" id="{56765615-64DB-4703-9990-2E9555D54C01}"/>
              </a:ext>
            </a:extLst>
          </p:cNvPr>
          <p:cNvSpPr/>
          <p:nvPr/>
        </p:nvSpPr>
        <p:spPr>
          <a:xfrm>
            <a:off x="676186" y="1700808"/>
            <a:ext cx="4543886" cy="1461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alpine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4EC9B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9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ARG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nome=João</a:t>
            </a:r>
            <a:endParaRPr kumimoji="0" lang="pt-BR" sz="1300" b="1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9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echo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"Olá! Bem-vindo(a) </a:t>
            </a:r>
            <a:r>
              <a:rPr kumimoji="0" lang="pt-BR" sz="11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$nome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&gt; bem-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vindo.txt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9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ENTRYPOINT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cat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bem-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vindo.txt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>
              <a:defRPr/>
            </a:pPr>
            <a:r>
              <a:rPr lang="pt-BR" sz="1000" dirty="0">
                <a:solidFill>
                  <a:srgbClr val="2EAEBB"/>
                </a:solidFill>
                <a:effectLst/>
                <a:latin typeface="Andale Mono" panose="020B0509000000000004" pitchFamily="49" charset="0"/>
              </a:rPr>
              <a:t>#ENTRYPOINT ["</a:t>
            </a:r>
            <a:r>
              <a:rPr lang="pt-BR" sz="1000" dirty="0" err="1">
                <a:solidFill>
                  <a:srgbClr val="2EAEBB"/>
                </a:solidFill>
                <a:effectLst/>
                <a:latin typeface="Andale Mono" panose="020B0509000000000004" pitchFamily="49" charset="0"/>
              </a:rPr>
              <a:t>cat</a:t>
            </a:r>
            <a:r>
              <a:rPr lang="pt-BR" sz="1000" dirty="0">
                <a:solidFill>
                  <a:srgbClr val="2EAEBB"/>
                </a:solidFill>
                <a:effectLst/>
                <a:latin typeface="Andale Mono" panose="020B0509000000000004" pitchFamily="49" charset="0"/>
              </a:rPr>
              <a:t>", "bem-</a:t>
            </a:r>
            <a:r>
              <a:rPr lang="pt-BR" sz="1000" dirty="0" err="1">
                <a:solidFill>
                  <a:srgbClr val="2EAEBB"/>
                </a:solidFill>
                <a:effectLst/>
                <a:latin typeface="Andale Mono" panose="020B0509000000000004" pitchFamily="49" charset="0"/>
              </a:rPr>
              <a:t>vindo.txt</a:t>
            </a:r>
            <a:r>
              <a:rPr lang="pt-BR" sz="1000" dirty="0">
                <a:solidFill>
                  <a:srgbClr val="2EAEBB"/>
                </a:solidFill>
                <a:effectLst/>
                <a:latin typeface="Andale Mono" panose="020B0509000000000004" pitchFamily="49" charset="0"/>
              </a:rPr>
              <a:t>"]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47D826-AE1B-46A4-A03C-C54FA380B292}"/>
              </a:ext>
            </a:extLst>
          </p:cNvPr>
          <p:cNvSpPr txBox="1"/>
          <p:nvPr/>
        </p:nvSpPr>
        <p:spPr>
          <a:xfrm>
            <a:off x="339258" y="4941168"/>
            <a:ext cx="2719892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 sz="1300"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Substituindo</a:t>
            </a:r>
            <a:r>
              <a:rPr kumimoji="0" lang="en-US" sz="17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o valor </a:t>
            </a:r>
            <a:r>
              <a:rPr kumimoji="0" lang="en-US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padrão</a:t>
            </a:r>
            <a:endParaRPr kumimoji="0" lang="en-US" sz="17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6D24691-9466-71CC-A715-9DF5472CBA38}"/>
              </a:ext>
            </a:extLst>
          </p:cNvPr>
          <p:cNvSpPr/>
          <p:nvPr/>
        </p:nvSpPr>
        <p:spPr>
          <a:xfrm>
            <a:off x="339258" y="3356992"/>
            <a:ext cx="32331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68C0AC1-4FDF-B9C7-24AA-2EAF175AE63B}"/>
              </a:ext>
            </a:extLst>
          </p:cNvPr>
          <p:cNvSpPr/>
          <p:nvPr/>
        </p:nvSpPr>
        <p:spPr>
          <a:xfrm>
            <a:off x="323528" y="3789040"/>
            <a:ext cx="43904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9231574-22B6-DD9B-0763-F5CC732FCCF7}"/>
              </a:ext>
            </a:extLst>
          </p:cNvPr>
          <p:cNvSpPr/>
          <p:nvPr/>
        </p:nvSpPr>
        <p:spPr>
          <a:xfrm>
            <a:off x="339941" y="5301208"/>
            <a:ext cx="61762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--build-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nome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=Maria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3CE1E56-C071-07B2-27C1-5DF0F7A982D7}"/>
              </a:ext>
            </a:extLst>
          </p:cNvPr>
          <p:cNvSpPr/>
          <p:nvPr/>
        </p:nvSpPr>
        <p:spPr>
          <a:xfrm>
            <a:off x="339258" y="5661248"/>
            <a:ext cx="43904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296BB6-9D5E-2F34-BA3B-696FB8BEB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248" y="808594"/>
            <a:ext cx="1883941" cy="584324"/>
          </a:xfrm>
          <a:prstGeom prst="rect">
            <a:avLst/>
          </a:prstGeom>
        </p:spPr>
      </p:pic>
      <p:sp>
        <p:nvSpPr>
          <p:cNvPr id="9" name="Seta para a Direita 8">
            <a:extLst>
              <a:ext uri="{FF2B5EF4-FFF2-40B4-BE49-F238E27FC236}">
                <a16:creationId xmlns:a16="http://schemas.microsoft.com/office/drawing/2014/main" id="{283CB3E8-7814-39D6-EDC5-C5150C414EF8}"/>
              </a:ext>
            </a:extLst>
          </p:cNvPr>
          <p:cNvSpPr/>
          <p:nvPr/>
        </p:nvSpPr>
        <p:spPr bwMode="auto">
          <a:xfrm rot="10800000">
            <a:off x="3593434" y="2754862"/>
            <a:ext cx="373778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4C5F1DE-D4E0-FBF2-E361-97B5A6CB7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2" y="4221088"/>
            <a:ext cx="4942706" cy="67175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99C60C9-22BD-DD49-E288-DCE1517C7D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2" y="6093296"/>
            <a:ext cx="5072528" cy="67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636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>
            <a:extLst>
              <a:ext uri="{FF2B5EF4-FFF2-40B4-BE49-F238E27FC236}">
                <a16:creationId xmlns:a16="http://schemas.microsoft.com/office/drawing/2014/main" id="{8C700E35-9FB4-04AD-7B7C-A212EF185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56" y="5229200"/>
            <a:ext cx="6247140" cy="18158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139B88A-E4F0-3689-2E09-11538C8F4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56" y="3284984"/>
            <a:ext cx="6264696" cy="1820903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ARG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2495716" y="1412775"/>
            <a:ext cx="4104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Mais um exemplo de utilização</a:t>
            </a: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srgbClr val="80008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20" name="Retângulo 3">
            <a:extLst>
              <a:ext uri="{FF2B5EF4-FFF2-40B4-BE49-F238E27FC236}">
                <a16:creationId xmlns:a16="http://schemas.microsoft.com/office/drawing/2014/main" id="{6E039825-F38C-4EE9-9301-DE6BCEADAE03}"/>
              </a:ext>
            </a:extLst>
          </p:cNvPr>
          <p:cNvSpPr/>
          <p:nvPr/>
        </p:nvSpPr>
        <p:spPr>
          <a:xfrm>
            <a:off x="503623" y="1924728"/>
            <a:ext cx="5051266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sz="1300" dirty="0">
                <a:solidFill>
                  <a:srgbClr val="569CD6"/>
                </a:solidFill>
                <a:latin typeface="Consolas" panose="020B0609020204030204" pitchFamily="49" charset="0"/>
              </a:rPr>
              <a:t>ARG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JAVA_VERSION=17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 </a:t>
            </a:r>
            <a:r>
              <a:rPr lang="pt-BR" sz="1100" b="0" dirty="0">
                <a:solidFill>
                  <a:srgbClr val="4EC9B0"/>
                </a:solidFill>
                <a:latin typeface="Menlo" panose="020B0609030804020204" pitchFamily="49" charset="0"/>
              </a:rPr>
              <a:t>eclipse-</a:t>
            </a:r>
            <a:r>
              <a:rPr lang="pt-BR" sz="1100" b="0" dirty="0" err="1">
                <a:solidFill>
                  <a:srgbClr val="4EC9B0"/>
                </a:solidFill>
                <a:latin typeface="Menlo" panose="020B0609030804020204" pitchFamily="49" charset="0"/>
              </a:rPr>
              <a:t>temurin</a:t>
            </a:r>
            <a:r>
              <a:rPr lang="pt-BR" sz="1100" b="0" dirty="0">
                <a:solidFill>
                  <a:srgbClr val="4EC9B0"/>
                </a:solidFill>
                <a:latin typeface="Menlo" panose="020B0609030804020204" pitchFamily="49" charset="0"/>
              </a:rPr>
              <a:t>:${JAVA_VERSION}-</a:t>
            </a:r>
            <a:r>
              <a:rPr lang="pt-BR" sz="1100" b="0" dirty="0" err="1">
                <a:solidFill>
                  <a:srgbClr val="4EC9B0"/>
                </a:solidFill>
                <a:latin typeface="Menlo" panose="020B0609030804020204" pitchFamily="49" charset="0"/>
              </a:rPr>
              <a:t>jdk</a:t>
            </a:r>
            <a:endParaRPr lang="pt-BR" sz="1100" b="0" dirty="0">
              <a:solidFill>
                <a:srgbClr val="4EC9B0"/>
              </a:solidFill>
              <a:latin typeface="Menl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 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["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java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", "-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version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"]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D7E87BB-43E3-EBD4-B563-697E688C9BA2}"/>
              </a:ext>
            </a:extLst>
          </p:cNvPr>
          <p:cNvSpPr/>
          <p:nvPr/>
        </p:nvSpPr>
        <p:spPr>
          <a:xfrm>
            <a:off x="261330" y="2779073"/>
            <a:ext cx="57606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myjava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lang="pt-BR" sz="17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--build-</a:t>
            </a:r>
            <a:r>
              <a:rPr lang="pt-BR" sz="17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7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700" b="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JAVA_VERSION=18 </a:t>
            </a:r>
            <a:r>
              <a:rPr lang="pt-BR" sz="1700" b="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BE4713E-DF30-0C69-0230-8BE0633B8078}"/>
              </a:ext>
            </a:extLst>
          </p:cNvPr>
          <p:cNvSpPr/>
          <p:nvPr/>
        </p:nvSpPr>
        <p:spPr>
          <a:xfrm>
            <a:off x="251520" y="3140968"/>
            <a:ext cx="6392299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rm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myjava</a:t>
            </a:r>
            <a:endParaRPr kumimoji="0" lang="pt-BR" sz="17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FEB55F6-16E6-94B3-544F-03B579C36169}"/>
              </a:ext>
            </a:extLst>
          </p:cNvPr>
          <p:cNvSpPr/>
          <p:nvPr/>
        </p:nvSpPr>
        <p:spPr>
          <a:xfrm>
            <a:off x="261330" y="4725144"/>
            <a:ext cx="57606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myjava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lang="pt-BR" sz="17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--build-</a:t>
            </a:r>
            <a:r>
              <a:rPr lang="pt-BR" sz="1700" dirty="0" err="1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</a:t>
            </a:r>
            <a:r>
              <a:rPr lang="pt-BR" sz="170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1700" b="0" dirty="0">
                <a:solidFill>
                  <a:srgbClr val="AF43C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JAVA_VERSION=21 </a:t>
            </a:r>
            <a:r>
              <a:rPr lang="pt-BR" sz="1700" b="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556E5E87-58FD-C9B8-E083-EE6FAF327BEC}"/>
              </a:ext>
            </a:extLst>
          </p:cNvPr>
          <p:cNvSpPr/>
          <p:nvPr/>
        </p:nvSpPr>
        <p:spPr>
          <a:xfrm>
            <a:off x="267933" y="5085184"/>
            <a:ext cx="6392299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rm</a:t>
            </a:r>
            <a:r>
              <a:rPr kumimoji="0" lang="pt-BR" sz="17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7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myjava</a:t>
            </a:r>
            <a:endParaRPr kumimoji="0" lang="pt-BR" sz="17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5221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ECD4B7C-E457-09A5-A001-0F584291B52A}"/>
              </a:ext>
            </a:extLst>
          </p:cNvPr>
          <p:cNvSpPr/>
          <p:nvPr/>
        </p:nvSpPr>
        <p:spPr>
          <a:xfrm>
            <a:off x="683568" y="1844824"/>
            <a:ext cx="83529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 de utilização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80008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E2F7785-95B6-3FBC-4FA5-8B4605AD9CF0}"/>
              </a:ext>
            </a:extLst>
          </p:cNvPr>
          <p:cNvSpPr/>
          <p:nvPr/>
        </p:nvSpPr>
        <p:spPr>
          <a:xfrm>
            <a:off x="741701" y="2489115"/>
            <a:ext cx="491041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alpine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ENV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hey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"Olá"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ENV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dir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"/"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6A9955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 ENV também pode ser utilizado na construção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 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./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Dockerfile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${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dir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569CD6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echo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$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hey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68092B4-4F1A-3539-49A9-CBC2A1A94306}"/>
              </a:ext>
            </a:extLst>
          </p:cNvPr>
          <p:cNvSpPr/>
          <p:nvPr/>
        </p:nvSpPr>
        <p:spPr>
          <a:xfrm>
            <a:off x="339941" y="4375844"/>
            <a:ext cx="30079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.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FDDA346-4281-34F1-BA4C-66FA4E8EDB1E}"/>
              </a:ext>
            </a:extLst>
          </p:cNvPr>
          <p:cNvSpPr/>
          <p:nvPr/>
        </p:nvSpPr>
        <p:spPr>
          <a:xfrm>
            <a:off x="329666" y="5989631"/>
            <a:ext cx="48477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it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sh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471543C-28BD-C101-BCF3-8295F3C6A047}"/>
              </a:ext>
            </a:extLst>
          </p:cNvPr>
          <p:cNvSpPr/>
          <p:nvPr/>
        </p:nvSpPr>
        <p:spPr>
          <a:xfrm>
            <a:off x="336645" y="5073245"/>
            <a:ext cx="40873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41C259D-2A4F-30C3-A4A7-6A1E7CF7798F}"/>
              </a:ext>
            </a:extLst>
          </p:cNvPr>
          <p:cNvSpPr/>
          <p:nvPr/>
        </p:nvSpPr>
        <p:spPr>
          <a:xfrm>
            <a:off x="336645" y="5505293"/>
            <a:ext cx="56715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e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hey="Salve"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env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D012AA9-2A60-F8DE-3885-8B68A1365DD5}"/>
              </a:ext>
            </a:extLst>
          </p:cNvPr>
          <p:cNvSpPr txBox="1"/>
          <p:nvPr/>
        </p:nvSpPr>
        <p:spPr>
          <a:xfrm>
            <a:off x="5276111" y="6021288"/>
            <a:ext cx="2608257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Verifique o arquivo copiado</a:t>
            </a:r>
          </a:p>
        </p:txBody>
      </p:sp>
    </p:spTree>
    <p:extLst>
      <p:ext uri="{BB962C8B-B14F-4D97-AF65-F5344CB8AC3E}">
        <p14:creationId xmlns:p14="http://schemas.microsoft.com/office/powerpoint/2010/main" val="57652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E1E7352-4E94-47F9-A1DD-4D554B1F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8196" name="Picture 4" descr="Build a basic Docker image using Dockerfile - Programmer Lib">
            <a:extLst>
              <a:ext uri="{FF2B5EF4-FFF2-40B4-BE49-F238E27FC236}">
                <a16:creationId xmlns:a16="http://schemas.microsoft.com/office/drawing/2014/main" id="{BAB27862-3698-ED48-12F8-77DEDE94A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0728"/>
            <a:ext cx="9144000" cy="507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2476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4FC8725-4569-274E-BA42-85D46236C420}"/>
              </a:ext>
            </a:extLst>
          </p:cNvPr>
          <p:cNvSpPr/>
          <p:nvPr/>
        </p:nvSpPr>
        <p:spPr>
          <a:xfrm>
            <a:off x="131400" y="879103"/>
            <a:ext cx="8833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Exemplos de outros comandos no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2604203-124D-A640-8B27-057367ED0F8C}"/>
              </a:ext>
            </a:extLst>
          </p:cNvPr>
          <p:cNvSpPr/>
          <p:nvPr/>
        </p:nvSpPr>
        <p:spPr>
          <a:xfrm>
            <a:off x="539552" y="141277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USER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DF41C44-FBC1-9B45-951A-A11579E4D261}"/>
              </a:ext>
            </a:extLst>
          </p:cNvPr>
          <p:cNvSpPr/>
          <p:nvPr/>
        </p:nvSpPr>
        <p:spPr>
          <a:xfrm>
            <a:off x="683568" y="1844824"/>
            <a:ext cx="83529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Altera o usuário que irá executar os comandos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80008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BF474-6C73-0BFD-064D-A987CD64B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9" name="Retângulo 3">
            <a:extLst>
              <a:ext uri="{FF2B5EF4-FFF2-40B4-BE49-F238E27FC236}">
                <a16:creationId xmlns:a16="http://schemas.microsoft.com/office/drawing/2014/main" id="{1664162A-8E70-4A95-8D7C-F08932DA3E6D}"/>
              </a:ext>
            </a:extLst>
          </p:cNvPr>
          <p:cNvSpPr/>
          <p:nvPr/>
        </p:nvSpPr>
        <p:spPr>
          <a:xfrm>
            <a:off x="739726" y="2491132"/>
            <a:ext cx="5272434" cy="2939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FROM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node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alpine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adduser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h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/home/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menk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/bin/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bash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-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D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menk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USER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menk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whoami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CE9178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touch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/home/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menk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teste.txt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USER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whoami</a:t>
            </a: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CE9178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RUN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touch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/home/node/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teste.txt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#Executar mais de um comando com a instrução CMD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ls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-l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/home/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menk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3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ls</a:t>
            </a:r>
            <a:r>
              <a:rPr kumimoji="0" lang="pt-BR" sz="13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-l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/home/node</a:t>
            </a:r>
          </a:p>
          <a:p>
            <a:pPr>
              <a:defRPr/>
            </a:pP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#CMD ["</a:t>
            </a:r>
            <a:r>
              <a:rPr lang="pt-BR" sz="1300" dirty="0" err="1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sh</a:t>
            </a: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", "-</a:t>
            </a:r>
            <a:r>
              <a:rPr lang="pt-BR" sz="1300" dirty="0" err="1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pt-BR" sz="1300" dirty="0" err="1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-l /home/</a:t>
            </a:r>
            <a:r>
              <a:rPr lang="pt-BR" sz="1300" dirty="0" err="1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menk</a:t>
            </a: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; </a:t>
            </a:r>
            <a:r>
              <a:rPr lang="pt-BR" sz="1300" dirty="0" err="1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lang="pt-BR" sz="1300" dirty="0">
                <a:solidFill>
                  <a:srgbClr val="2EAE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-l /home/node"]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C419FB5-B792-ACD3-2878-5938A7EA1B27}"/>
              </a:ext>
            </a:extLst>
          </p:cNvPr>
          <p:cNvSpPr/>
          <p:nvPr/>
        </p:nvSpPr>
        <p:spPr>
          <a:xfrm>
            <a:off x="339941" y="5909210"/>
            <a:ext cx="31987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-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user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F154BD9-5986-1EF4-70F9-7C1B5C04941D}"/>
              </a:ext>
            </a:extLst>
          </p:cNvPr>
          <p:cNvSpPr/>
          <p:nvPr/>
        </p:nvSpPr>
        <p:spPr>
          <a:xfrm>
            <a:off x="339941" y="6341258"/>
            <a:ext cx="40849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--</a:t>
            </a:r>
            <a:r>
              <a:rPr kumimoji="0" lang="de-DE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rm</a:t>
            </a:r>
            <a:r>
              <a:rPr kumimoji="0" lang="de-DE" alt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 </a:t>
            </a:r>
            <a:r>
              <a:rPr kumimoji="0" lang="pt-BR" alt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Arial" panose="020B0604020202020204" pitchFamily="34" charset="0"/>
              </a:rPr>
              <a:t>user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-demo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A5EDA82-3FB0-97B4-9F85-A5EE8EC5728E}"/>
              </a:ext>
            </a:extLst>
          </p:cNvPr>
          <p:cNvSpPr/>
          <p:nvPr/>
        </p:nvSpPr>
        <p:spPr>
          <a:xfrm>
            <a:off x="5076056" y="2877934"/>
            <a:ext cx="2448273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Criação de um novo usuário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38BA63E9-D470-0BF6-9351-B5166C00F21A}"/>
              </a:ext>
            </a:extLst>
          </p:cNvPr>
          <p:cNvCxnSpPr>
            <a:cxnSpLocks/>
          </p:cNvCxnSpPr>
          <p:nvPr/>
        </p:nvCxnSpPr>
        <p:spPr bwMode="auto">
          <a:xfrm>
            <a:off x="4788024" y="3031078"/>
            <a:ext cx="360040" cy="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F7C6D39F-20A1-20ED-1908-6483F44FC364}"/>
              </a:ext>
            </a:extLst>
          </p:cNvPr>
          <p:cNvSpPr/>
          <p:nvPr/>
        </p:nvSpPr>
        <p:spPr>
          <a:xfrm>
            <a:off x="5099502" y="3221119"/>
            <a:ext cx="311219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Utilização de um usuário já existente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39C5486C-58C6-C472-E7FB-D4B9FFAEAA95}"/>
              </a:ext>
            </a:extLst>
          </p:cNvPr>
          <p:cNvCxnSpPr>
            <a:cxnSpLocks/>
          </p:cNvCxnSpPr>
          <p:nvPr/>
        </p:nvCxnSpPr>
        <p:spPr bwMode="auto">
          <a:xfrm>
            <a:off x="1763688" y="3384827"/>
            <a:ext cx="3384376" cy="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Retângulo 12">
            <a:extLst>
              <a:ext uri="{FF2B5EF4-FFF2-40B4-BE49-F238E27FC236}">
                <a16:creationId xmlns:a16="http://schemas.microsoft.com/office/drawing/2014/main" id="{E04D6EE9-1735-5E16-4883-75AB24AE5119}"/>
              </a:ext>
            </a:extLst>
          </p:cNvPr>
          <p:cNvSpPr/>
          <p:nvPr/>
        </p:nvSpPr>
        <p:spPr>
          <a:xfrm>
            <a:off x="5099502" y="4002886"/>
            <a:ext cx="311219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Utilização de um usuário já existente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1D8827F7-E0AD-E036-8E09-5279EAE04BC5}"/>
              </a:ext>
            </a:extLst>
          </p:cNvPr>
          <p:cNvCxnSpPr>
            <a:cxnSpLocks/>
          </p:cNvCxnSpPr>
          <p:nvPr/>
        </p:nvCxnSpPr>
        <p:spPr bwMode="auto">
          <a:xfrm>
            <a:off x="1763688" y="4149080"/>
            <a:ext cx="3384376" cy="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6339007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E1E7352-4E94-47F9-A1DD-4D554B1F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1025" name="Picture 1" descr="page8image60008192">
            <a:extLst>
              <a:ext uri="{FF2B5EF4-FFF2-40B4-BE49-F238E27FC236}">
                <a16:creationId xmlns:a16="http://schemas.microsoft.com/office/drawing/2014/main" id="{DEF946F0-2FC4-0C3D-76CB-7E4DE4366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700808"/>
            <a:ext cx="9228320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967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E1E7352-4E94-47F9-A1DD-4D554B1F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6BF0F00-B6F6-525C-10D3-B9AA5FE1E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806503"/>
            <a:ext cx="8196262" cy="580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7999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070598F-297E-024F-A419-E1F654956226}"/>
              </a:ext>
            </a:extLst>
          </p:cNvPr>
          <p:cNvSpPr/>
          <p:nvPr/>
        </p:nvSpPr>
        <p:spPr>
          <a:xfrm>
            <a:off x="395536" y="260648"/>
            <a:ext cx="63367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LIMPAR O LABORATÓRIO DO DOCKER FILE</a:t>
            </a:r>
            <a:endParaRPr lang="pt-B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AF9D861-B98D-746A-1CBA-9A52CBD08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699" y="2492896"/>
            <a:ext cx="5400601" cy="36004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55D9FAD-1C02-45D9-604B-5570403E9FFA}"/>
              </a:ext>
            </a:extLst>
          </p:cNvPr>
          <p:cNvSpPr/>
          <p:nvPr/>
        </p:nvSpPr>
        <p:spPr>
          <a:xfrm>
            <a:off x="2087723" y="1556792"/>
            <a:ext cx="4968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pt-BR" dirty="0">
                <a:solidFill>
                  <a:srgbClr val="005F8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system </a:t>
            </a:r>
            <a:r>
              <a:rPr lang="pt-BR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prune</a:t>
            </a:r>
            <a:r>
              <a:rPr lang="pt-B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b="1" i="0" dirty="0">
                <a:solidFill>
                  <a:srgbClr val="FF3399"/>
                </a:solidFill>
                <a:effectLst/>
                <a:latin typeface="Trebuchet MS" panose="020B0703020202090204" pitchFamily="34" charset="0"/>
              </a:rPr>
              <a:t>-a</a:t>
            </a:r>
            <a:r>
              <a:rPr lang="pt-BR" b="1" i="0" dirty="0">
                <a:solidFill>
                  <a:srgbClr val="800080"/>
                </a:solidFill>
                <a:effectLst/>
                <a:latin typeface="Trebuchet MS" panose="020B0703020202090204" pitchFamily="34" charset="0"/>
              </a:rPr>
              <a:t> </a:t>
            </a:r>
            <a:r>
              <a:rPr lang="pt-BR" b="1" i="0" dirty="0">
                <a:solidFill>
                  <a:srgbClr val="FF0066"/>
                </a:solidFill>
                <a:effectLst/>
                <a:latin typeface="Trebuchet MS" panose="020B0703020202090204" pitchFamily="34" charset="0"/>
              </a:rPr>
              <a:t>-</a:t>
            </a:r>
            <a:r>
              <a:rPr lang="pt-BR" b="1" i="0" dirty="0" err="1">
                <a:solidFill>
                  <a:srgbClr val="FF0066"/>
                </a:solidFill>
                <a:effectLst/>
                <a:latin typeface="Trebuchet MS" panose="020B0703020202090204" pitchFamily="34" charset="0"/>
              </a:rPr>
              <a:t>f</a:t>
            </a:r>
            <a:r>
              <a:rPr lang="pt-BR" b="1" i="0" dirty="0">
                <a:solidFill>
                  <a:srgbClr val="800080"/>
                </a:solidFill>
                <a:effectLst/>
                <a:latin typeface="Trebuchet MS" panose="020B0703020202090204" pitchFamily="34" charset="0"/>
              </a:rPr>
              <a:t> --volumes</a:t>
            </a:r>
            <a:endParaRPr lang="pt-BR" dirty="0">
              <a:solidFill>
                <a:srgbClr val="5E948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408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1053372" y="3222882"/>
            <a:ext cx="8107976" cy="363176"/>
          </a:xfrm>
        </p:spPr>
        <p:txBody>
          <a:bodyPr/>
          <a:lstStyle/>
          <a:p>
            <a:r>
              <a:rPr lang="en-US" dirty="0"/>
              <a:t>Copyright © 2025 Prof. João Carlos Menk</a:t>
            </a:r>
            <a:endParaRPr lang="x-none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1"/>
          </p:nvPr>
        </p:nvSpPr>
        <p:spPr>
          <a:xfrm>
            <a:off x="1053372" y="3773418"/>
            <a:ext cx="6694934" cy="883832"/>
          </a:xfrm>
        </p:spPr>
        <p:txBody>
          <a:bodyPr/>
          <a:lstStyle/>
          <a:p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direitos</a:t>
            </a:r>
            <a:r>
              <a:rPr lang="en-US" dirty="0"/>
              <a:t> </a:t>
            </a:r>
            <a:r>
              <a:rPr lang="en-US" dirty="0" err="1"/>
              <a:t>reservados</a:t>
            </a:r>
            <a:r>
              <a:rPr lang="en-US" dirty="0"/>
              <a:t>. </a:t>
            </a:r>
            <a:r>
              <a:rPr lang="en-US" dirty="0" err="1"/>
              <a:t>Reprodução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divulgação</a:t>
            </a:r>
            <a:r>
              <a:rPr lang="en-US" dirty="0"/>
              <a:t> total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parcial</a:t>
            </a:r>
            <a:r>
              <a:rPr lang="en-US" dirty="0"/>
              <a:t> </a:t>
            </a:r>
            <a:r>
              <a:rPr lang="en-US" dirty="0" err="1"/>
              <a:t>deste</a:t>
            </a:r>
            <a:r>
              <a:rPr lang="en-US" dirty="0"/>
              <a:t> </a:t>
            </a:r>
            <a:r>
              <a:rPr lang="en-US" dirty="0" err="1"/>
              <a:t>documento</a:t>
            </a:r>
            <a:r>
              <a:rPr lang="en-US" dirty="0"/>
              <a:t> é </a:t>
            </a:r>
            <a:r>
              <a:rPr lang="en-US" dirty="0" err="1"/>
              <a:t>expressamente</a:t>
            </a:r>
            <a:r>
              <a:rPr lang="en-US" dirty="0"/>
              <a:t> </a:t>
            </a:r>
            <a:r>
              <a:rPr lang="en-US" dirty="0" err="1"/>
              <a:t>proíbido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o </a:t>
            </a:r>
            <a:r>
              <a:rPr lang="pt-BR" dirty="0"/>
              <a:t>consentimento formal, por escrito,</a:t>
            </a:r>
            <a:r>
              <a:rPr lang="en-US" dirty="0"/>
              <a:t> do Professor (</a:t>
            </a:r>
            <a:r>
              <a:rPr lang="en-US" dirty="0" err="1"/>
              <a:t>autor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60993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08720"/>
            <a:ext cx="8833088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 interface de linha de comando (CLI) é uma forma manual de realizar a administração. Visto em nossos exemplos não é complexo realizar comandos como: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pull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lang="pt-BR" b="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</a:t>
            </a:r>
            <a:r>
              <a:rPr lang="pt-BR" b="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stop etc.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Porém podemos automatizar o processo utilizando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Dockerfiles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 Esses arquivos nada mais são do que listas de instruções utilizados para automatizar a criação e configuração de Containers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13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Em outras palavras, ele serve como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uma receita para construir uma Imagem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permitindo definir um ambiente personalizado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46120D-BBAE-C943-882A-CA293568B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4311730"/>
            <a:ext cx="4536504" cy="2546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E1E7352-4E94-47F9-A1DD-4D554B1F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81745CE-9245-4527-80A8-DF5D51CCB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92" y="4666399"/>
            <a:ext cx="1539496" cy="194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5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9DF4DBE8-A182-FF43-BA30-4CCE65F38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70" y="1963610"/>
            <a:ext cx="4287998" cy="1609406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08720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No exemplo abaixo temos o fonte de um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simples, que realiza alguns dos passos que já executamos em nossos exemplos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AC29009-6A48-AA42-A84C-EEC6949B80D8}"/>
              </a:ext>
            </a:extLst>
          </p:cNvPr>
          <p:cNvSpPr/>
          <p:nvPr/>
        </p:nvSpPr>
        <p:spPr>
          <a:xfrm>
            <a:off x="4748129" y="1844824"/>
            <a:ext cx="3284104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Obter uma imagem do </a:t>
            </a:r>
            <a:r>
              <a:rPr kumimoji="0" lang="pt-BR" sz="19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Ubuntu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B6FD999-3055-1E42-AF51-0988713CD9A5}"/>
              </a:ext>
            </a:extLst>
          </p:cNvPr>
          <p:cNvSpPr/>
          <p:nvPr/>
        </p:nvSpPr>
        <p:spPr>
          <a:xfrm>
            <a:off x="4748129" y="2321620"/>
            <a:ext cx="3424271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Atualizar os pacotes do Sistema Operacional da imagem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97A3DE72-5AB0-2F4E-9B23-BF7A4167FEAA}"/>
              </a:ext>
            </a:extLst>
          </p:cNvPr>
          <p:cNvSpPr/>
          <p:nvPr/>
        </p:nvSpPr>
        <p:spPr>
          <a:xfrm>
            <a:off x="4788023" y="3134338"/>
            <a:ext cx="1913794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Instalar o Python</a:t>
            </a:r>
          </a:p>
        </p:txBody>
      </p:sp>
      <p:cxnSp>
        <p:nvCxnSpPr>
          <p:cNvPr id="11" name="Conector em Curva 10">
            <a:extLst>
              <a:ext uri="{FF2B5EF4-FFF2-40B4-BE49-F238E27FC236}">
                <a16:creationId xmlns:a16="http://schemas.microsoft.com/office/drawing/2014/main" id="{2912A8E8-5970-574B-8E92-55AB9D1B3682}"/>
              </a:ext>
            </a:extLst>
          </p:cNvPr>
          <p:cNvCxnSpPr>
            <a:cxnSpLocks/>
            <a:endCxn id="4" idx="1"/>
          </p:cNvCxnSpPr>
          <p:nvPr/>
        </p:nvCxnSpPr>
        <p:spPr bwMode="auto">
          <a:xfrm flipV="1">
            <a:off x="1997368" y="2037185"/>
            <a:ext cx="2750761" cy="280788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Conector em Curva 19">
            <a:extLst>
              <a:ext uri="{FF2B5EF4-FFF2-40B4-BE49-F238E27FC236}">
                <a16:creationId xmlns:a16="http://schemas.microsoft.com/office/drawing/2014/main" id="{AD5D36B1-7820-F54F-934E-EBD1BFB993E5}"/>
              </a:ext>
            </a:extLst>
          </p:cNvPr>
          <p:cNvCxnSpPr>
            <a:cxnSpLocks/>
          </p:cNvCxnSpPr>
          <p:nvPr/>
        </p:nvCxnSpPr>
        <p:spPr bwMode="auto">
          <a:xfrm flipV="1">
            <a:off x="3275856" y="2526983"/>
            <a:ext cx="1512167" cy="404085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6" name="Retângulo 25">
            <a:extLst>
              <a:ext uri="{FF2B5EF4-FFF2-40B4-BE49-F238E27FC236}">
                <a16:creationId xmlns:a16="http://schemas.microsoft.com/office/drawing/2014/main" id="{2AA38228-1FC0-8F4F-A38A-686AC8757AC9}"/>
              </a:ext>
            </a:extLst>
          </p:cNvPr>
          <p:cNvSpPr/>
          <p:nvPr/>
        </p:nvSpPr>
        <p:spPr>
          <a:xfrm>
            <a:off x="131400" y="4068978"/>
            <a:ext cx="88330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Instrução 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FROM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É obrigatória e define qual será o ponto de partida da Imagem que criaremos com o nosso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ABA20F-7F7D-0043-9C35-6CA310183CD4}"/>
              </a:ext>
            </a:extLst>
          </p:cNvPr>
          <p:cNvSpPr/>
          <p:nvPr/>
        </p:nvSpPr>
        <p:spPr>
          <a:xfrm>
            <a:off x="131400" y="5529196"/>
            <a:ext cx="825702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Instrução 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RUN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Pode ser executada uma ou mais vezes e, com ela, podemos definir quais serão os comandos executados na </a:t>
            </a:r>
            <a:r>
              <a:rPr kumimoji="0" lang="pt-BR" sz="20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etapa de criação de camadas da Imagem</a:t>
            </a:r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3FEF6AFB-29B4-F048-A7BA-FAE41AB5EC2E}"/>
              </a:ext>
            </a:extLst>
          </p:cNvPr>
          <p:cNvCxnSpPr>
            <a:cxnSpLocks/>
          </p:cNvCxnSpPr>
          <p:nvPr/>
        </p:nvCxnSpPr>
        <p:spPr bwMode="auto">
          <a:xfrm>
            <a:off x="4368351" y="3326699"/>
            <a:ext cx="419673" cy="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8C96CC8-1385-C2B7-3022-1C455C88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</p:spTree>
    <p:extLst>
      <p:ext uri="{BB962C8B-B14F-4D97-AF65-F5344CB8AC3E}">
        <p14:creationId xmlns:p14="http://schemas.microsoft.com/office/powerpoint/2010/main" val="1599279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95152C4B-5E8A-B741-A25B-79EFFC888320}"/>
              </a:ext>
            </a:extLst>
          </p:cNvPr>
          <p:cNvSpPr/>
          <p:nvPr/>
        </p:nvSpPr>
        <p:spPr>
          <a:xfrm>
            <a:off x="131400" y="908720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Crie um arquivo com o fonte do exemplo anterior </a:t>
            </a:r>
            <a:r>
              <a:rPr kumimoji="0" lang="pt-BR" sz="2400" b="0" i="0" u="sng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em sua Home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no Sistema Operacional, e salve como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(sem extensão)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13157-0E7F-1C09-5360-FF278EC6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7D133AC-C58A-9D62-C916-85EBAE2634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27" y="2847642"/>
            <a:ext cx="6105405" cy="280806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3A6867A-839B-B726-5638-04EFFF7BB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240" y="1359812"/>
            <a:ext cx="1193552" cy="119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46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85952"/>
            <a:ext cx="883308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Agora que escrevemos um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iremos construir uma imagem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a partir desse arquivo, executando o comando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e, por fim, criar e rodar um Container com o comando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container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run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1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“O Container é o fim enquanto a Imagem é o meio”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83A1A48-CAFD-5544-93EC-757235CB010D}"/>
              </a:ext>
            </a:extLst>
          </p:cNvPr>
          <p:cNvSpPr/>
          <p:nvPr/>
        </p:nvSpPr>
        <p:spPr>
          <a:xfrm>
            <a:off x="104466" y="4226217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Caso queira criar uma imagem do zero, sem a preocupação de utilizar imagem alguma, utilize a imagem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scratch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869D5B3-95BA-0647-81DD-6E50A62DFABE}"/>
              </a:ext>
            </a:extLst>
          </p:cNvPr>
          <p:cNvSpPr/>
          <p:nvPr/>
        </p:nvSpPr>
        <p:spPr>
          <a:xfrm>
            <a:off x="359016" y="5056602"/>
            <a:ext cx="24160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FROM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scratch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</p:txBody>
      </p:sp>
      <p:pic>
        <p:nvPicPr>
          <p:cNvPr id="17" name="Picture 2" descr="HashTags…Que são? Para que servem? |">
            <a:extLst>
              <a:ext uri="{FF2B5EF4-FFF2-40B4-BE49-F238E27FC236}">
                <a16:creationId xmlns:a16="http://schemas.microsoft.com/office/drawing/2014/main" id="{2EE2D318-82AB-2541-B23E-73823FE2E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58" y="3312639"/>
            <a:ext cx="908449" cy="90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F695E9-B8CF-375B-235E-54B53EDD0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079EC23-71DE-A971-6674-3A8AC8738A55}"/>
              </a:ext>
            </a:extLst>
          </p:cNvPr>
          <p:cNvSpPr txBox="1"/>
          <p:nvPr/>
        </p:nvSpPr>
        <p:spPr>
          <a:xfrm>
            <a:off x="25930" y="6274187"/>
            <a:ext cx="2996681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https://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hub.docker.com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/_/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scratch</a:t>
            </a:r>
            <a:endParaRPr kumimoji="0" lang="pt-BR" sz="1500" b="1" i="0" u="none" strike="noStrike" kern="1200" cap="none" spc="0" normalizeH="0" baseline="0" noProof="0" dirty="0">
              <a:ln>
                <a:noFill/>
              </a:ln>
              <a:solidFill>
                <a:srgbClr val="FF339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9E9B692-7B6C-EB84-F0DD-741B3A9FD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232" y="2584277"/>
            <a:ext cx="1256376" cy="135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91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836712"/>
            <a:ext cx="8905096" cy="1677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Para criar uma Imagem a partir desse arquivo usamos o comando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Por padrão esse comando procura um arquivo com o nome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7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Em nosso exemplo o comando ficará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1D1E7A0-EC05-AB4E-B396-4821D54E06AB}"/>
              </a:ext>
            </a:extLst>
          </p:cNvPr>
          <p:cNvSpPr/>
          <p:nvPr/>
        </p:nvSpPr>
        <p:spPr>
          <a:xfrm>
            <a:off x="827584" y="2420888"/>
            <a:ext cx="1944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</a:t>
            </a:r>
            <a:r>
              <a:rPr kumimoji="0" lang="pt-BR" sz="36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0BF4C-9958-E6AE-E714-178C52F5A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FBD31B2-23B1-9BD3-58A0-4E31969821FA}"/>
              </a:ext>
            </a:extLst>
          </p:cNvPr>
          <p:cNvSpPr/>
          <p:nvPr/>
        </p:nvSpPr>
        <p:spPr>
          <a:xfrm>
            <a:off x="15102" y="6453336"/>
            <a:ext cx="506095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Exemplo: 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f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dockerfile-ubuntu-python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818FF3D-692C-363F-A28F-0675B208E5AB}"/>
              </a:ext>
            </a:extLst>
          </p:cNvPr>
          <p:cNvSpPr/>
          <p:nvPr/>
        </p:nvSpPr>
        <p:spPr>
          <a:xfrm>
            <a:off x="0" y="6165304"/>
            <a:ext cx="781236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50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Caso necessite</a:t>
            </a: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especifique o nome do seu </a:t>
            </a:r>
            <a:r>
              <a:rPr kumimoji="0" lang="pt-BR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Dockerfile</a:t>
            </a:r>
            <a:r>
              <a:rPr kumimoji="0" lang="pt-BR" sz="15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com a opção </a:t>
            </a:r>
            <a:r>
              <a:rPr kumimoji="0" lang="pt-BR" sz="15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</a:t>
            </a:r>
            <a:r>
              <a:rPr kumimoji="0" lang="pt-BR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f</a:t>
            </a:r>
            <a:endParaRPr kumimoji="0" lang="pt-BR" sz="15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5B20F15-6393-5B12-CEC6-C840D3978523}"/>
              </a:ext>
            </a:extLst>
          </p:cNvPr>
          <p:cNvSpPr txBox="1"/>
          <p:nvPr/>
        </p:nvSpPr>
        <p:spPr>
          <a:xfrm>
            <a:off x="3521958" y="2564904"/>
            <a:ext cx="570048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Diretório corrente </a:t>
            </a:r>
            <a:r>
              <a:rPr kumimoji="0" lang="pt-BR" sz="13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(não esqueça do espaço antes do ponto)</a:t>
            </a:r>
          </a:p>
        </p:txBody>
      </p:sp>
      <p:cxnSp>
        <p:nvCxnSpPr>
          <p:cNvPr id="13" name="Conector em Curva 12">
            <a:extLst>
              <a:ext uri="{FF2B5EF4-FFF2-40B4-BE49-F238E27FC236}">
                <a16:creationId xmlns:a16="http://schemas.microsoft.com/office/drawing/2014/main" id="{ECE7A019-1C34-F285-0389-A019B7131408}"/>
              </a:ext>
            </a:extLst>
          </p:cNvPr>
          <p:cNvCxnSpPr>
            <a:cxnSpLocks/>
          </p:cNvCxnSpPr>
          <p:nvPr/>
        </p:nvCxnSpPr>
        <p:spPr bwMode="auto">
          <a:xfrm flipV="1">
            <a:off x="2771800" y="2708920"/>
            <a:ext cx="792088" cy="177479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26" name="Imagem 25">
            <a:extLst>
              <a:ext uri="{FF2B5EF4-FFF2-40B4-BE49-F238E27FC236}">
                <a16:creationId xmlns:a16="http://schemas.microsoft.com/office/drawing/2014/main" id="{A10BA6F6-EAEC-B215-368A-9E09FE882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815" y="3155107"/>
            <a:ext cx="5142266" cy="286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56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DAE96DA-73FF-040F-8D5B-46E7BD1F2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348880"/>
            <a:ext cx="7772400" cy="1561471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CCC4385E-7859-F147-9D4C-F9F43381B9CB}"/>
              </a:ext>
            </a:extLst>
          </p:cNvPr>
          <p:cNvSpPr/>
          <p:nvPr/>
        </p:nvSpPr>
        <p:spPr>
          <a:xfrm>
            <a:off x="131400" y="908720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Para verificar a imagem criada a partir desse arquivo usamos o comando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image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1D1E7A0-EC05-AB4E-B396-4821D54E06AB}"/>
              </a:ext>
            </a:extLst>
          </p:cNvPr>
          <p:cNvSpPr/>
          <p:nvPr/>
        </p:nvSpPr>
        <p:spPr>
          <a:xfrm>
            <a:off x="3490346" y="1780145"/>
            <a:ext cx="21633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image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8422337-CE64-D548-B634-1A583F57F964}"/>
              </a:ext>
            </a:extLst>
          </p:cNvPr>
          <p:cNvSpPr/>
          <p:nvPr/>
        </p:nvSpPr>
        <p:spPr>
          <a:xfrm>
            <a:off x="611560" y="3140968"/>
            <a:ext cx="7416824" cy="213397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A74E76E-EF7E-684F-B850-DB26756A18FB}"/>
              </a:ext>
            </a:extLst>
          </p:cNvPr>
          <p:cNvSpPr/>
          <p:nvPr/>
        </p:nvSpPr>
        <p:spPr>
          <a:xfrm>
            <a:off x="155455" y="4287287"/>
            <a:ext cx="88330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sng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Ops</a:t>
            </a:r>
            <a:r>
              <a:rPr kumimoji="0" lang="pt-BR" sz="24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...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Faltou nomear nossa imagem.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Remova essa imagem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e crie novamente informando um </a:t>
            </a:r>
            <a:r>
              <a:rPr lang="pt-BR" b="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Nome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(opção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-t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)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5F8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9840F4A-F4CE-BC4E-97AC-9E348388DBCB}"/>
              </a:ext>
            </a:extLst>
          </p:cNvPr>
          <p:cNvSpPr/>
          <p:nvPr/>
        </p:nvSpPr>
        <p:spPr>
          <a:xfrm>
            <a:off x="131400" y="5912583"/>
            <a:ext cx="43685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build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-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rebuchet MS" panose="020B0703020202090204" pitchFamily="34" charset="0"/>
                <a:ea typeface="+mn-ea"/>
                <a:cs typeface="+mn-cs"/>
              </a:rPr>
              <a:t>t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ubuntu_python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36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85230A-1532-B64E-9C49-F4ECFA9EE4B2}"/>
              </a:ext>
            </a:extLst>
          </p:cNvPr>
          <p:cNvSpPr/>
          <p:nvPr/>
        </p:nvSpPr>
        <p:spPr>
          <a:xfrm>
            <a:off x="131400" y="5535288"/>
            <a:ext cx="29937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docker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image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AF43C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rm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005F8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967a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26BA9-F82E-A620-1949-F88C9BE0B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41" y="251586"/>
            <a:ext cx="8196262" cy="522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>
                <a:solidFill>
                  <a:schemeClr val="tx1"/>
                </a:solidFill>
              </a:rPr>
              <a:t>DOCKER FILE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046F087-5C9F-9F2D-6439-5C6350A8A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436" y="5118284"/>
            <a:ext cx="3769350" cy="1695092"/>
          </a:xfrm>
          <a:prstGeom prst="rect">
            <a:avLst/>
          </a:prstGeom>
        </p:spPr>
      </p:pic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D5420C9-2E4F-2C4D-0F9C-A1BDC2BBB772}"/>
              </a:ext>
            </a:extLst>
          </p:cNvPr>
          <p:cNvCxnSpPr>
            <a:cxnSpLocks/>
          </p:cNvCxnSpPr>
          <p:nvPr/>
        </p:nvCxnSpPr>
        <p:spPr bwMode="auto">
          <a:xfrm>
            <a:off x="4788024" y="6093296"/>
            <a:ext cx="28803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97627425-D2B2-19EC-DB05-79C673DD62D0}"/>
              </a:ext>
            </a:extLst>
          </p:cNvPr>
          <p:cNvCxnSpPr>
            <a:cxnSpLocks/>
          </p:cNvCxnSpPr>
          <p:nvPr/>
        </p:nvCxnSpPr>
        <p:spPr bwMode="auto">
          <a:xfrm>
            <a:off x="4788024" y="6021288"/>
            <a:ext cx="28803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Conector em Curva 20">
            <a:extLst>
              <a:ext uri="{FF2B5EF4-FFF2-40B4-BE49-F238E27FC236}">
                <a16:creationId xmlns:a16="http://schemas.microsoft.com/office/drawing/2014/main" id="{9F563127-496F-C7B8-5CDF-F5896F528DBA}"/>
              </a:ext>
            </a:extLst>
          </p:cNvPr>
          <p:cNvCxnSpPr>
            <a:cxnSpLocks/>
          </p:cNvCxnSpPr>
          <p:nvPr/>
        </p:nvCxnSpPr>
        <p:spPr bwMode="auto">
          <a:xfrm rot="5400000" flipH="1" flipV="1">
            <a:off x="716009" y="3612587"/>
            <a:ext cx="511190" cy="1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69850" cap="flat" cmpd="sng" algn="ctr">
            <a:solidFill>
              <a:srgbClr val="FF0066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08191859"/>
      </p:ext>
    </p:extLst>
  </p:cSld>
  <p:clrMapOvr>
    <a:masterClrMapping/>
  </p:clrMapOvr>
</p:sld>
</file>

<file path=ppt/theme/theme1.xml><?xml version="1.0" encoding="utf-8"?>
<a:theme xmlns:a="http://schemas.openxmlformats.org/drawingml/2006/main" name="PHP0705">
  <a:themeElements>
    <a:clrScheme name="">
      <a:dk1>
        <a:srgbClr val="000000"/>
      </a:dk1>
      <a:lt1>
        <a:srgbClr val="FFFFFF"/>
      </a:lt1>
      <a:dk2>
        <a:srgbClr val="000000"/>
      </a:dk2>
      <a:lt2>
        <a:srgbClr val="CECECE"/>
      </a:lt2>
      <a:accent1>
        <a:srgbClr val="474747"/>
      </a:accent1>
      <a:accent2>
        <a:srgbClr val="DADADA"/>
      </a:accent2>
      <a:accent3>
        <a:srgbClr val="FFFFFF"/>
      </a:accent3>
      <a:accent4>
        <a:srgbClr val="000000"/>
      </a:accent4>
      <a:accent5>
        <a:srgbClr val="B1B1B1"/>
      </a:accent5>
      <a:accent6>
        <a:srgbClr val="C5C5C5"/>
      </a:accent6>
      <a:hlink>
        <a:srgbClr val="000000"/>
      </a:hlink>
      <a:folHlink>
        <a:srgbClr val="919191"/>
      </a:folHlink>
    </a:clrScheme>
    <a:fontScheme name="PHP070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2075" tIns="46038" rIns="92075" bIns="46038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2075" tIns="46038" rIns="92075" bIns="46038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4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HP0705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HP0705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HP0705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HP0705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HP0705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HP0705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HP0705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43C7EF18AA1694F8D22666414AFBF49" ma:contentTypeVersion="12" ma:contentTypeDescription="Crie um novo documento." ma:contentTypeScope="" ma:versionID="fc3671989a1f35a9104d3756f50090de">
  <xsd:schema xmlns:xsd="http://www.w3.org/2001/XMLSchema" xmlns:xs="http://www.w3.org/2001/XMLSchema" xmlns:p="http://schemas.microsoft.com/office/2006/metadata/properties" xmlns:ns2="a71ccb9b-6e14-42cb-bb7f-4a7eed2524ef" xmlns:ns3="a7f4a7b7-966e-48e5-a98f-43d258599049" targetNamespace="http://schemas.microsoft.com/office/2006/metadata/properties" ma:root="true" ma:fieldsID="369d5653c906f6814387ec3ea6e257f2" ns2:_="" ns3:_="">
    <xsd:import namespace="a71ccb9b-6e14-42cb-bb7f-4a7eed2524ef"/>
    <xsd:import namespace="a7f4a7b7-966e-48e5-a98f-43d2585990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1ccb9b-6e14-42cb-bb7f-4a7eed2524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f4a7b7-966e-48e5-a98f-43d258599049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19b018b2-6359-4447-8b90-f224154a845e}" ma:internalName="TaxCatchAll" ma:showField="CatchAllData" ma:web="a7f4a7b7-966e-48e5-a98f-43d25859904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f4a7b7-966e-48e5-a98f-43d258599049" xsi:nil="true"/>
    <lcf76f155ced4ddcb4097134ff3c332f xmlns="a71ccb9b-6e14-42cb-bb7f-4a7eed2524e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DE64742-4E71-4A0B-B575-CBE9B7B4F55D}"/>
</file>

<file path=customXml/itemProps2.xml><?xml version="1.0" encoding="utf-8"?>
<ds:datastoreItem xmlns:ds="http://schemas.openxmlformats.org/officeDocument/2006/customXml" ds:itemID="{75FA98A6-A107-4683-8686-7D644112016B}"/>
</file>

<file path=customXml/itemProps3.xml><?xml version="1.0" encoding="utf-8"?>
<ds:datastoreItem xmlns:ds="http://schemas.openxmlformats.org/officeDocument/2006/customXml" ds:itemID="{04211E65-4A69-4278-BEB4-3D0C540938C7}"/>
</file>

<file path=docProps/app.xml><?xml version="1.0" encoding="utf-8"?>
<Properties xmlns="http://schemas.openxmlformats.org/officeDocument/2006/extended-properties" xmlns:vt="http://schemas.openxmlformats.org/officeDocument/2006/docPropsVTypes">
  <Template>Glass Layers</Template>
  <TotalTime>23690</TotalTime>
  <Pages>27</Pages>
  <Words>3411</Words>
  <Application>Microsoft Office PowerPoint</Application>
  <PresentationFormat>Papel Carta (216 x 279 mm)</PresentationFormat>
  <Paragraphs>574</Paragraphs>
  <Slides>34</Slides>
  <Notes>34</Notes>
  <HiddenSlides>0</HiddenSlides>
  <MMClips>0</MMClips>
  <ScaleCrop>false</ScaleCrop>
  <HeadingPairs>
    <vt:vector size="6" baseType="variant">
      <vt:variant>
        <vt:lpstr>Fontes usadas</vt:lpstr>
      </vt:variant>
      <vt:variant>
        <vt:i4>17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34</vt:i4>
      </vt:variant>
    </vt:vector>
  </HeadingPairs>
  <TitlesOfParts>
    <vt:vector size="56" baseType="lpstr">
      <vt:lpstr>Andale Mono</vt:lpstr>
      <vt:lpstr>Arial</vt:lpstr>
      <vt:lpstr>Book Antiqua</vt:lpstr>
      <vt:lpstr>Calibri</vt:lpstr>
      <vt:lpstr>Consolas</vt:lpstr>
      <vt:lpstr>Courier New</vt:lpstr>
      <vt:lpstr>Gotham HTF Book Regular</vt:lpstr>
      <vt:lpstr>Gotham-Bold</vt:lpstr>
      <vt:lpstr>Gotham-Book</vt:lpstr>
      <vt:lpstr>Menlo</vt:lpstr>
      <vt:lpstr>Source Code Pro</vt:lpstr>
      <vt:lpstr>source-code-pro</vt:lpstr>
      <vt:lpstr>Square721 BT</vt:lpstr>
      <vt:lpstr>Tahoma</vt:lpstr>
      <vt:lpstr>Trebuchet MS</vt:lpstr>
      <vt:lpstr>Verdana</vt:lpstr>
      <vt:lpstr>Wingdings</vt:lpstr>
      <vt:lpstr>PHP0705</vt:lpstr>
      <vt:lpstr>Tema do Office</vt:lpstr>
      <vt:lpstr>4_Personalizar design</vt:lpstr>
      <vt:lpstr>1_Office Theme</vt:lpstr>
      <vt:lpstr>Office Theme</vt:lpstr>
      <vt:lpstr>Apresentação do PowerPoint</vt:lpstr>
      <vt:lpstr>Apresentação do PowerPoint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DOCKER FILE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BI</dc:title>
  <dc:subject>Projeto Integrado</dc:subject>
  <dc:creator>Regina Claudia Cantele</dc:creator>
  <cp:lastModifiedBy>Rafael Santos Pereira</cp:lastModifiedBy>
  <cp:revision>3423</cp:revision>
  <cp:lastPrinted>1999-07-05T02:57:49Z</cp:lastPrinted>
  <dcterms:created xsi:type="dcterms:W3CDTF">1996-09-08T13:17:58Z</dcterms:created>
  <dcterms:modified xsi:type="dcterms:W3CDTF">2025-05-05T12:07:44Z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0x010100C43C7EF18AA1694F8D22666414AFBF49</vt:lpwstr>
  </property>
</Properties>
</file>

<file path=docProps/thumbnail.jpeg>
</file>